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65" r:id="rId2"/>
    <p:sldMasterId id="2147483660" r:id="rId3"/>
    <p:sldMasterId id="2147483684" r:id="rId4"/>
  </p:sldMasterIdLst>
  <p:notesMasterIdLst>
    <p:notesMasterId r:id="rId24"/>
  </p:notesMasterIdLst>
  <p:sldIdLst>
    <p:sldId id="440" r:id="rId5"/>
    <p:sldId id="602" r:id="rId6"/>
    <p:sldId id="333" r:id="rId7"/>
    <p:sldId id="585" r:id="rId8"/>
    <p:sldId id="601" r:id="rId9"/>
    <p:sldId id="603" r:id="rId10"/>
    <p:sldId id="599" r:id="rId11"/>
    <p:sldId id="608" r:id="rId12"/>
    <p:sldId id="309" r:id="rId13"/>
    <p:sldId id="539" r:id="rId14"/>
    <p:sldId id="604" r:id="rId15"/>
    <p:sldId id="594" r:id="rId16"/>
    <p:sldId id="581" r:id="rId17"/>
    <p:sldId id="589" r:id="rId18"/>
    <p:sldId id="607" r:id="rId19"/>
    <p:sldId id="605" r:id="rId20"/>
    <p:sldId id="312" r:id="rId21"/>
    <p:sldId id="311" r:id="rId22"/>
    <p:sldId id="534" r:id="rId23"/>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ery, Don" initials="AD" lastIdx="0" clrIdx="0">
    <p:extLst>
      <p:ext uri="{19B8F6BF-5375-455C-9EA6-DF929625EA0E}">
        <p15:presenceInfo xmlns:p15="http://schemas.microsoft.com/office/powerpoint/2012/main" userId="S-1-5-21-1261243430-122368917-927750060-337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664"/>
    <a:srgbClr val="17345F"/>
    <a:srgbClr val="5894A5"/>
    <a:srgbClr val="032545"/>
    <a:srgbClr val="FF8487"/>
    <a:srgbClr val="000000"/>
    <a:srgbClr val="FFFFFF"/>
    <a:srgbClr val="619E54"/>
    <a:srgbClr val="06365F"/>
    <a:srgbClr val="A128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1"/>
    <p:restoredTop sz="93979" autoAdjust="0"/>
  </p:normalViewPr>
  <p:slideViewPr>
    <p:cSldViewPr snapToGrid="0" snapToObjects="1" showGuides="1">
      <p:cViewPr varScale="1">
        <p:scale>
          <a:sx n="101" d="100"/>
          <a:sy n="101" d="100"/>
        </p:scale>
        <p:origin x="312" y="102"/>
      </p:cViewPr>
      <p:guideLst>
        <p:guide orient="horz" pos="2160"/>
        <p:guide pos="3840"/>
      </p:guideLst>
    </p:cSldViewPr>
  </p:slideViewPr>
  <p:notesTextViewPr>
    <p:cViewPr>
      <p:scale>
        <a:sx n="1" d="1"/>
        <a:sy n="1" d="1"/>
      </p:scale>
      <p:origin x="0" y="0"/>
    </p:cViewPr>
  </p:notesTextViewPr>
  <p:sorterViewPr>
    <p:cViewPr varScale="1">
      <p:scale>
        <a:sx n="1" d="1"/>
        <a:sy n="1" d="1"/>
      </p:scale>
      <p:origin x="0" y="-41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Ceramic Capacitor Market</a:t>
            </a:r>
          </a:p>
        </c:rich>
      </c:tx>
      <c:layout>
        <c:manualLayout>
          <c:xMode val="edge"/>
          <c:yMode val="edge"/>
          <c:x val="3.8360562673474617E-2"/>
          <c:y val="2.1874999999999999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World Value </c:v>
                </c:pt>
              </c:strCache>
            </c:strRef>
          </c:tx>
          <c:spPr>
            <a:solidFill>
              <a:schemeClr val="accent1"/>
            </a:solidFill>
            <a:ln w="76200">
              <a:solidFill>
                <a:schemeClr val="accent1"/>
              </a:solidFill>
            </a:ln>
            <a:effectLst/>
          </c:spPr>
          <c:invertIfNegative val="0"/>
          <c:dPt>
            <c:idx val="17"/>
            <c:invertIfNegative val="0"/>
            <c:bubble3D val="0"/>
            <c:spPr>
              <a:solidFill>
                <a:schemeClr val="accent1"/>
              </a:solidFill>
              <a:ln w="57150">
                <a:solidFill>
                  <a:schemeClr val="accent1"/>
                </a:solidFill>
              </a:ln>
              <a:effectLst/>
            </c:spPr>
            <c:extLst>
              <c:ext xmlns:c16="http://schemas.microsoft.com/office/drawing/2014/chart" uri="{C3380CC4-5D6E-409C-BE32-E72D297353CC}">
                <c16:uniqueId val="{00000001-59D0-48E1-9767-49AE9E83FFF2}"/>
              </c:ext>
            </c:extLst>
          </c:dPt>
          <c:cat>
            <c:strRef>
              <c:f>Sheet1!$A$2:$A$24</c:f>
              <c:strCache>
                <c:ptCount val="23"/>
                <c:pt idx="0">
                  <c:v>FY 96</c:v>
                </c:pt>
                <c:pt idx="1">
                  <c:v>FY 97</c:v>
                </c:pt>
                <c:pt idx="2">
                  <c:v>FY 98</c:v>
                </c:pt>
                <c:pt idx="3">
                  <c:v>FY 99</c:v>
                </c:pt>
                <c:pt idx="4">
                  <c:v>FY 00</c:v>
                </c:pt>
                <c:pt idx="5">
                  <c:v>FY 01</c:v>
                </c:pt>
                <c:pt idx="6">
                  <c:v>FY 02</c:v>
                </c:pt>
                <c:pt idx="7">
                  <c:v>FY 03</c:v>
                </c:pt>
                <c:pt idx="8">
                  <c:v>FY 04</c:v>
                </c:pt>
                <c:pt idx="9">
                  <c:v>FY 05</c:v>
                </c:pt>
                <c:pt idx="10">
                  <c:v>FY 06</c:v>
                </c:pt>
                <c:pt idx="11">
                  <c:v>FY 07</c:v>
                </c:pt>
                <c:pt idx="12">
                  <c:v>FY 08</c:v>
                </c:pt>
                <c:pt idx="13">
                  <c:v>FY 09</c:v>
                </c:pt>
                <c:pt idx="14">
                  <c:v>FY 10</c:v>
                </c:pt>
                <c:pt idx="15">
                  <c:v>FY 11</c:v>
                </c:pt>
                <c:pt idx="16">
                  <c:v>FY 12</c:v>
                </c:pt>
                <c:pt idx="17">
                  <c:v>FY 13</c:v>
                </c:pt>
                <c:pt idx="18">
                  <c:v>FY 14</c:v>
                </c:pt>
                <c:pt idx="19">
                  <c:v>FY 15</c:v>
                </c:pt>
                <c:pt idx="20">
                  <c:v>FY 16</c:v>
                </c:pt>
                <c:pt idx="21">
                  <c:v>FY 17</c:v>
                </c:pt>
                <c:pt idx="22">
                  <c:v>FY 18</c:v>
                </c:pt>
              </c:strCache>
            </c:strRef>
          </c:cat>
          <c:val>
            <c:numRef>
              <c:f>Sheet1!$B$2:$B$24</c:f>
              <c:numCache>
                <c:formatCode>General</c:formatCode>
                <c:ptCount val="23"/>
                <c:pt idx="0">
                  <c:v>3.1</c:v>
                </c:pt>
                <c:pt idx="1">
                  <c:v>3.4</c:v>
                </c:pt>
                <c:pt idx="2">
                  <c:v>3.6</c:v>
                </c:pt>
                <c:pt idx="3">
                  <c:v>3.05</c:v>
                </c:pt>
                <c:pt idx="4">
                  <c:v>4.5</c:v>
                </c:pt>
                <c:pt idx="5">
                  <c:v>6.4</c:v>
                </c:pt>
                <c:pt idx="6">
                  <c:v>3.6</c:v>
                </c:pt>
                <c:pt idx="7">
                  <c:v>4.7</c:v>
                </c:pt>
                <c:pt idx="8">
                  <c:v>4.75</c:v>
                </c:pt>
                <c:pt idx="9">
                  <c:v>4.7</c:v>
                </c:pt>
                <c:pt idx="10">
                  <c:v>4.7</c:v>
                </c:pt>
                <c:pt idx="11">
                  <c:v>5.85</c:v>
                </c:pt>
                <c:pt idx="12">
                  <c:v>6.42</c:v>
                </c:pt>
                <c:pt idx="13">
                  <c:v>5.0999999999999996</c:v>
                </c:pt>
                <c:pt idx="14">
                  <c:v>5.92</c:v>
                </c:pt>
                <c:pt idx="15">
                  <c:v>7.3</c:v>
                </c:pt>
                <c:pt idx="16">
                  <c:v>7.1</c:v>
                </c:pt>
                <c:pt idx="17">
                  <c:v>7.4</c:v>
                </c:pt>
                <c:pt idx="18">
                  <c:v>7.35</c:v>
                </c:pt>
                <c:pt idx="19">
                  <c:v>7.3</c:v>
                </c:pt>
                <c:pt idx="20">
                  <c:v>7.15</c:v>
                </c:pt>
                <c:pt idx="21">
                  <c:v>7.9</c:v>
                </c:pt>
                <c:pt idx="22">
                  <c:v>8.9499999999999993</c:v>
                </c:pt>
              </c:numCache>
            </c:numRef>
          </c:val>
          <c:extLst>
            <c:ext xmlns:c16="http://schemas.microsoft.com/office/drawing/2014/chart" uri="{C3380CC4-5D6E-409C-BE32-E72D297353CC}">
              <c16:uniqueId val="{00000002-59D0-48E1-9767-49AE9E83FFF2}"/>
            </c:ext>
          </c:extLst>
        </c:ser>
        <c:ser>
          <c:idx val="1"/>
          <c:order val="1"/>
          <c:tx>
            <c:strRef>
              <c:f>Sheet1!$C$1</c:f>
              <c:strCache>
                <c:ptCount val="1"/>
                <c:pt idx="0">
                  <c:v>Series 2</c:v>
                </c:pt>
              </c:strCache>
            </c:strRef>
          </c:tx>
          <c:spPr>
            <a:solidFill>
              <a:schemeClr val="accent2"/>
            </a:solidFill>
            <a:ln>
              <a:noFill/>
            </a:ln>
            <a:effectLst/>
          </c:spPr>
          <c:invertIfNegative val="0"/>
          <c:cat>
            <c:strRef>
              <c:f>Sheet1!$A$2:$A$24</c:f>
              <c:strCache>
                <c:ptCount val="23"/>
                <c:pt idx="0">
                  <c:v>FY 96</c:v>
                </c:pt>
                <c:pt idx="1">
                  <c:v>FY 97</c:v>
                </c:pt>
                <c:pt idx="2">
                  <c:v>FY 98</c:v>
                </c:pt>
                <c:pt idx="3">
                  <c:v>FY 99</c:v>
                </c:pt>
                <c:pt idx="4">
                  <c:v>FY 00</c:v>
                </c:pt>
                <c:pt idx="5">
                  <c:v>FY 01</c:v>
                </c:pt>
                <c:pt idx="6">
                  <c:v>FY 02</c:v>
                </c:pt>
                <c:pt idx="7">
                  <c:v>FY 03</c:v>
                </c:pt>
                <c:pt idx="8">
                  <c:v>FY 04</c:v>
                </c:pt>
                <c:pt idx="9">
                  <c:v>FY 05</c:v>
                </c:pt>
                <c:pt idx="10">
                  <c:v>FY 06</c:v>
                </c:pt>
                <c:pt idx="11">
                  <c:v>FY 07</c:v>
                </c:pt>
                <c:pt idx="12">
                  <c:v>FY 08</c:v>
                </c:pt>
                <c:pt idx="13">
                  <c:v>FY 09</c:v>
                </c:pt>
                <c:pt idx="14">
                  <c:v>FY 10</c:v>
                </c:pt>
                <c:pt idx="15">
                  <c:v>FY 11</c:v>
                </c:pt>
                <c:pt idx="16">
                  <c:v>FY 12</c:v>
                </c:pt>
                <c:pt idx="17">
                  <c:v>FY 13</c:v>
                </c:pt>
                <c:pt idx="18">
                  <c:v>FY 14</c:v>
                </c:pt>
                <c:pt idx="19">
                  <c:v>FY 15</c:v>
                </c:pt>
                <c:pt idx="20">
                  <c:v>FY 16</c:v>
                </c:pt>
                <c:pt idx="21">
                  <c:v>FY 17</c:v>
                </c:pt>
                <c:pt idx="22">
                  <c:v>FY 18</c:v>
                </c:pt>
              </c:strCache>
            </c:strRef>
          </c:cat>
          <c:val>
            <c:numRef>
              <c:f>Sheet1!$C$2:$C$24</c:f>
              <c:numCache>
                <c:formatCode>General</c:formatCode>
                <c:ptCount val="23"/>
                <c:pt idx="0">
                  <c:v>0</c:v>
                </c:pt>
                <c:pt idx="1">
                  <c:v>0</c:v>
                </c:pt>
                <c:pt idx="2">
                  <c:v>0</c:v>
                </c:pt>
                <c:pt idx="3">
                  <c:v>0</c:v>
                </c:pt>
              </c:numCache>
            </c:numRef>
          </c:val>
          <c:extLst>
            <c:ext xmlns:c16="http://schemas.microsoft.com/office/drawing/2014/chart" uri="{C3380CC4-5D6E-409C-BE32-E72D297353CC}">
              <c16:uniqueId val="{00000003-59D0-48E1-9767-49AE9E83FFF2}"/>
            </c:ext>
          </c:extLst>
        </c:ser>
        <c:dLbls>
          <c:showLegendKey val="0"/>
          <c:showVal val="0"/>
          <c:showCatName val="0"/>
          <c:showSerName val="0"/>
          <c:showPercent val="0"/>
          <c:showBubbleSize val="0"/>
        </c:dLbls>
        <c:gapWidth val="219"/>
        <c:overlap val="-27"/>
        <c:axId val="315968448"/>
        <c:axId val="316699472"/>
      </c:barChart>
      <c:lineChart>
        <c:grouping val="standard"/>
        <c:varyColors val="0"/>
        <c:ser>
          <c:idx val="2"/>
          <c:order val="2"/>
          <c:tx>
            <c:strRef>
              <c:f>Sheet1!$D$1</c:f>
              <c:strCache>
                <c:ptCount val="1"/>
                <c:pt idx="0">
                  <c:v>World Volumes</c:v>
                </c:pt>
              </c:strCache>
            </c:strRef>
          </c:tx>
          <c:spPr>
            <a:ln w="38100" cap="rnd">
              <a:solidFill>
                <a:schemeClr val="accent3"/>
              </a:solidFill>
              <a:round/>
            </a:ln>
            <a:effectLst/>
          </c:spPr>
          <c:marker>
            <c:symbol val="none"/>
          </c:marker>
          <c:cat>
            <c:strRef>
              <c:f>Sheet1!$A$2:$A$24</c:f>
              <c:strCache>
                <c:ptCount val="23"/>
                <c:pt idx="0">
                  <c:v>FY 96</c:v>
                </c:pt>
                <c:pt idx="1">
                  <c:v>FY 97</c:v>
                </c:pt>
                <c:pt idx="2">
                  <c:v>FY 98</c:v>
                </c:pt>
                <c:pt idx="3">
                  <c:v>FY 99</c:v>
                </c:pt>
                <c:pt idx="4">
                  <c:v>FY 00</c:v>
                </c:pt>
                <c:pt idx="5">
                  <c:v>FY 01</c:v>
                </c:pt>
                <c:pt idx="6">
                  <c:v>FY 02</c:v>
                </c:pt>
                <c:pt idx="7">
                  <c:v>FY 03</c:v>
                </c:pt>
                <c:pt idx="8">
                  <c:v>FY 04</c:v>
                </c:pt>
                <c:pt idx="9">
                  <c:v>FY 05</c:v>
                </c:pt>
                <c:pt idx="10">
                  <c:v>FY 06</c:v>
                </c:pt>
                <c:pt idx="11">
                  <c:v>FY 07</c:v>
                </c:pt>
                <c:pt idx="12">
                  <c:v>FY 08</c:v>
                </c:pt>
                <c:pt idx="13">
                  <c:v>FY 09</c:v>
                </c:pt>
                <c:pt idx="14">
                  <c:v>FY 10</c:v>
                </c:pt>
                <c:pt idx="15">
                  <c:v>FY 11</c:v>
                </c:pt>
                <c:pt idx="16">
                  <c:v>FY 12</c:v>
                </c:pt>
                <c:pt idx="17">
                  <c:v>FY 13</c:v>
                </c:pt>
                <c:pt idx="18">
                  <c:v>FY 14</c:v>
                </c:pt>
                <c:pt idx="19">
                  <c:v>FY 15</c:v>
                </c:pt>
                <c:pt idx="20">
                  <c:v>FY 16</c:v>
                </c:pt>
                <c:pt idx="21">
                  <c:v>FY 17</c:v>
                </c:pt>
                <c:pt idx="22">
                  <c:v>FY 18</c:v>
                </c:pt>
              </c:strCache>
            </c:strRef>
          </c:cat>
          <c:val>
            <c:numRef>
              <c:f>Sheet1!$D$2:$D$24</c:f>
              <c:numCache>
                <c:formatCode>General</c:formatCode>
                <c:ptCount val="23"/>
                <c:pt idx="0">
                  <c:v>0.2</c:v>
                </c:pt>
                <c:pt idx="1">
                  <c:v>0.3</c:v>
                </c:pt>
                <c:pt idx="2">
                  <c:v>0.35</c:v>
                </c:pt>
                <c:pt idx="3">
                  <c:v>0.4</c:v>
                </c:pt>
                <c:pt idx="4">
                  <c:v>0.45</c:v>
                </c:pt>
                <c:pt idx="5">
                  <c:v>0.4</c:v>
                </c:pt>
                <c:pt idx="6">
                  <c:v>0.5</c:v>
                </c:pt>
                <c:pt idx="7">
                  <c:v>0.6</c:v>
                </c:pt>
                <c:pt idx="8">
                  <c:v>0.7</c:v>
                </c:pt>
                <c:pt idx="9">
                  <c:v>0.9</c:v>
                </c:pt>
                <c:pt idx="10">
                  <c:v>1.1000000000000001</c:v>
                </c:pt>
                <c:pt idx="11">
                  <c:v>1.3</c:v>
                </c:pt>
                <c:pt idx="12">
                  <c:v>1.5</c:v>
                </c:pt>
                <c:pt idx="13">
                  <c:v>1.35</c:v>
                </c:pt>
                <c:pt idx="14">
                  <c:v>1.75</c:v>
                </c:pt>
                <c:pt idx="15">
                  <c:v>2</c:v>
                </c:pt>
                <c:pt idx="16">
                  <c:v>1.85</c:v>
                </c:pt>
                <c:pt idx="17">
                  <c:v>2.1</c:v>
                </c:pt>
                <c:pt idx="18">
                  <c:v>2.2999999999999998</c:v>
                </c:pt>
                <c:pt idx="19">
                  <c:v>2.6</c:v>
                </c:pt>
                <c:pt idx="20">
                  <c:v>2.6</c:v>
                </c:pt>
                <c:pt idx="21">
                  <c:v>2.8</c:v>
                </c:pt>
                <c:pt idx="22">
                  <c:v>3.6</c:v>
                </c:pt>
              </c:numCache>
            </c:numRef>
          </c:val>
          <c:smooth val="0"/>
          <c:extLst>
            <c:ext xmlns:c16="http://schemas.microsoft.com/office/drawing/2014/chart" uri="{C3380CC4-5D6E-409C-BE32-E72D297353CC}">
              <c16:uniqueId val="{00000004-59D0-48E1-9767-49AE9E83FFF2}"/>
            </c:ext>
          </c:extLst>
        </c:ser>
        <c:dLbls>
          <c:showLegendKey val="0"/>
          <c:showVal val="0"/>
          <c:showCatName val="0"/>
          <c:showSerName val="0"/>
          <c:showPercent val="0"/>
          <c:showBubbleSize val="0"/>
        </c:dLbls>
        <c:marker val="1"/>
        <c:smooth val="0"/>
        <c:axId val="316697120"/>
        <c:axId val="316697512"/>
      </c:lineChart>
      <c:catAx>
        <c:axId val="315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699472"/>
        <c:crosses val="autoZero"/>
        <c:auto val="1"/>
        <c:lblAlgn val="ctr"/>
        <c:lblOffset val="100"/>
        <c:noMultiLvlLbl val="0"/>
      </c:catAx>
      <c:valAx>
        <c:axId val="3166994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5968448"/>
        <c:crosses val="autoZero"/>
        <c:crossBetween val="between"/>
      </c:valAx>
      <c:valAx>
        <c:axId val="316697512"/>
        <c:scaling>
          <c:orientation val="minMax"/>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697120"/>
        <c:crosses val="max"/>
        <c:crossBetween val="between"/>
      </c:valAx>
      <c:catAx>
        <c:axId val="316697120"/>
        <c:scaling>
          <c:orientation val="minMax"/>
        </c:scaling>
        <c:delete val="1"/>
        <c:axPos val="b"/>
        <c:numFmt formatCode="General" sourceLinked="1"/>
        <c:majorTickMark val="out"/>
        <c:minorTickMark val="none"/>
        <c:tickLblPos val="nextTo"/>
        <c:crossAx val="316697512"/>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6190009658380708"/>
          <c:y val="0.93605024018224137"/>
          <c:w val="0.50730569822690208"/>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19162492092936"/>
          <c:y val="0.15449400982668293"/>
          <c:w val="0.56524925904021073"/>
          <c:h val="0.81718444850023131"/>
        </c:manualLayout>
      </c:layout>
      <c:pieChart>
        <c:varyColors val="1"/>
        <c:ser>
          <c:idx val="0"/>
          <c:order val="0"/>
          <c:tx>
            <c:strRef>
              <c:f>Sheet1!$B$1</c:f>
              <c:strCache>
                <c:ptCount val="1"/>
                <c:pt idx="0">
                  <c:v>% of 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2F1B-4EE3-BB4D-DB371C9A298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2F1B-4EE3-BB4D-DB371C9A298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F1B-4EE3-BB4D-DB371C9A298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F1B-4EE3-BB4D-DB371C9A298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54D-4FC8-9692-F68077E655D2}"/>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C54D-4FC8-9692-F68077E655D2}"/>
              </c:ext>
            </c:extLst>
          </c:dPt>
          <c:dLbls>
            <c:dLbl>
              <c:idx val="0"/>
              <c:layout>
                <c:manualLayout>
                  <c:x val="-0.10876828233199909"/>
                  <c:y val="0.1832251360000802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a:t>0402 </a:t>
                    </a:r>
                  </a:p>
                  <a:p>
                    <a:pPr>
                      <a:defRPr/>
                    </a:pPr>
                    <a:fld id="{DDFF4499-D150-4562-B7EF-93915EB48F16}" type="PERCENTAGE">
                      <a:rPr lang="en-US" sz="1600" smtClean="0"/>
                      <a:pPr>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222013880953082"/>
                      <c:h val="0.11944610200623929"/>
                    </c:manualLayout>
                  </c15:layout>
                  <c15:dlblFieldTable/>
                  <c15:showDataLabelsRange val="0"/>
                </c:ext>
                <c:ext xmlns:c16="http://schemas.microsoft.com/office/drawing/2014/chart" uri="{C3380CC4-5D6E-409C-BE32-E72D297353CC}">
                  <c16:uniqueId val="{00000004-2F1B-4EE3-BB4D-DB371C9A298D}"/>
                </c:ext>
              </c:extLst>
            </c:dLbl>
            <c:dLbl>
              <c:idx val="1"/>
              <c:layout>
                <c:manualLayout>
                  <c:x val="-0.19192172904028917"/>
                  <c:y val="-0.21487027748978221"/>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a:t>0603</a:t>
                    </a:r>
                    <a:r>
                      <a:rPr lang="en-US" sz="1600" baseline="0" dirty="0"/>
                      <a:t> </a:t>
                    </a:r>
                  </a:p>
                  <a:p>
                    <a:pPr>
                      <a:defRPr/>
                    </a:pPr>
                    <a:r>
                      <a:rPr lang="en-US" sz="1600" baseline="0" dirty="0"/>
                      <a:t>48%</a:t>
                    </a:r>
                    <a:endParaRPr lang="en-US" sz="105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1789972459416879"/>
                      <c:h val="0.14901642003764193"/>
                    </c:manualLayout>
                  </c15:layout>
                </c:ext>
                <c:ext xmlns:c16="http://schemas.microsoft.com/office/drawing/2014/chart" uri="{C3380CC4-5D6E-409C-BE32-E72D297353CC}">
                  <c16:uniqueId val="{00000002-2F1B-4EE3-BB4D-DB371C9A298D}"/>
                </c:ext>
              </c:extLst>
            </c:dLbl>
            <c:dLbl>
              <c:idx val="2"/>
              <c:layout>
                <c:manualLayout>
                  <c:x val="0.17366925138670064"/>
                  <c:y val="1.2075680957460513E-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a:t>0805</a:t>
                    </a:r>
                  </a:p>
                  <a:p>
                    <a:pPr>
                      <a:defRPr/>
                    </a:pPr>
                    <a:fld id="{11E9CA86-8B0B-4F1E-9A48-840FE71810F4}" type="PERCENTAGE">
                      <a:rPr lang="en-US" sz="1600" smtClean="0"/>
                      <a:pPr>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2249421134202899"/>
                      <c:h val="0.11950965822180487"/>
                    </c:manualLayout>
                  </c15:layout>
                  <c15:dlblFieldTable/>
                  <c15:showDataLabelsRange val="0"/>
                </c:ext>
                <c:ext xmlns:c16="http://schemas.microsoft.com/office/drawing/2014/chart" uri="{C3380CC4-5D6E-409C-BE32-E72D297353CC}">
                  <c16:uniqueId val="{00000003-2F1B-4EE3-BB4D-DB371C9A298D}"/>
                </c:ext>
              </c:extLst>
            </c:dLbl>
            <c:dLbl>
              <c:idx val="3"/>
              <c:layout>
                <c:manualLayout>
                  <c:x val="4.9346244464734339E-2"/>
                  <c:y val="0.14256885674819264"/>
                </c:manualLayout>
              </c:layout>
              <c:tx>
                <c:rich>
                  <a:bodyPr/>
                  <a:lstStyle/>
                  <a:p>
                    <a:r>
                      <a:rPr lang="en-US" sz="1600" dirty="0"/>
                      <a:t>1206 </a:t>
                    </a:r>
                  </a:p>
                  <a:p>
                    <a:fld id="{31F46429-B68F-4F77-B334-65B96A4E7C75}" type="PERCENTAGE">
                      <a:rPr lang="en-US" sz="1600" smtClean="0"/>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2F1B-4EE3-BB4D-DB371C9A298D}"/>
                </c:ext>
              </c:extLst>
            </c:dLbl>
            <c:dLbl>
              <c:idx val="4"/>
              <c:layout>
                <c:manualLayout>
                  <c:x val="2.4641821766793606E-2"/>
                  <c:y val="0.1507830330178256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a:t>1210 </a:t>
                    </a:r>
                  </a:p>
                  <a:p>
                    <a:pPr>
                      <a:defRPr/>
                    </a:pPr>
                    <a:r>
                      <a:rPr lang="en-US" sz="1600" dirty="0"/>
                      <a:t>or &gt;</a:t>
                    </a:r>
                  </a:p>
                  <a:p>
                    <a:pPr>
                      <a:defRPr/>
                    </a:pPr>
                    <a:r>
                      <a:rPr lang="en-US" sz="1600" dirty="0"/>
                      <a:t>3%</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9.5975197176865104E-2"/>
                      <c:h val="0.19024995618895374"/>
                    </c:manualLayout>
                  </c15:layout>
                </c:ext>
                <c:ext xmlns:c16="http://schemas.microsoft.com/office/drawing/2014/chart" uri="{C3380CC4-5D6E-409C-BE32-E72D297353CC}">
                  <c16:uniqueId val="{00000009-C54D-4FC8-9692-F68077E655D2}"/>
                </c:ext>
              </c:extLst>
            </c:dLbl>
            <c:dLbl>
              <c:idx val="5"/>
              <c:delete val="1"/>
              <c:extLst>
                <c:ext xmlns:c15="http://schemas.microsoft.com/office/drawing/2012/chart" uri="{CE6537A1-D6FC-4f65-9D91-7224C49458BB}"/>
                <c:ext xmlns:c16="http://schemas.microsoft.com/office/drawing/2014/chart" uri="{C3380CC4-5D6E-409C-BE32-E72D297353CC}">
                  <c16:uniqueId val="{0000000B-C54D-4FC8-9692-F68077E655D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0402 MLCC</c:v>
                </c:pt>
                <c:pt idx="1">
                  <c:v>0603 MLCC</c:v>
                </c:pt>
                <c:pt idx="2">
                  <c:v>0805 MLCC</c:v>
                </c:pt>
                <c:pt idx="3">
                  <c:v>1206 MLCC</c:v>
                </c:pt>
                <c:pt idx="4">
                  <c:v>1210 MLCC</c:v>
                </c:pt>
                <c:pt idx="5">
                  <c:v> </c:v>
                </c:pt>
              </c:strCache>
            </c:strRef>
          </c:cat>
          <c:val>
            <c:numRef>
              <c:f>Sheet1!$B$2:$B$7</c:f>
              <c:numCache>
                <c:formatCode>General</c:formatCode>
                <c:ptCount val="6"/>
                <c:pt idx="0">
                  <c:v>17</c:v>
                </c:pt>
                <c:pt idx="1">
                  <c:v>48</c:v>
                </c:pt>
                <c:pt idx="2">
                  <c:v>26</c:v>
                </c:pt>
                <c:pt idx="3">
                  <c:v>6</c:v>
                </c:pt>
                <c:pt idx="4">
                  <c:v>3</c:v>
                </c:pt>
                <c:pt idx="5">
                  <c:v>0</c:v>
                </c:pt>
              </c:numCache>
            </c:numRef>
          </c:val>
          <c:extLst>
            <c:ext xmlns:c16="http://schemas.microsoft.com/office/drawing/2014/chart" uri="{C3380CC4-5D6E-409C-BE32-E72D297353CC}">
              <c16:uniqueId val="{00000000-2F1B-4EE3-BB4D-DB371C9A298D}"/>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0.08649</cdr:y>
    </cdr:from>
    <cdr:to>
      <cdr:x>0.44614</cdr:x>
      <cdr:y>0.15086</cdr:y>
    </cdr:to>
    <cdr:sp macro="" textlink="">
      <cdr:nvSpPr>
        <cdr:cNvPr id="2" name="TextBox 29"/>
        <cdr:cNvSpPr txBox="1"/>
      </cdr:nvSpPr>
      <cdr:spPr>
        <a:xfrm xmlns:a="http://schemas.openxmlformats.org/drawingml/2006/main">
          <a:off x="-794660" y="351492"/>
          <a:ext cx="3278678"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100" dirty="0"/>
            <a:t>Value ($B) and Volume (T)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A425FB33-4A2F-D247-B199-AAF61E78EE9E}" type="datetimeFigureOut">
              <a:rPr lang="en-US" smtClean="0"/>
              <a:pPr/>
              <a:t>8/9/2019</a:t>
            </a:fld>
            <a:endParaRPr lang="en-US" dirty="0"/>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4AA678DA-D061-7E4B-B801-A9CE4514F0CB}" type="slidenum">
              <a:rPr lang="en-US" smtClean="0"/>
              <a:pPr/>
              <a:t>‹#›</a:t>
            </a:fld>
            <a:endParaRPr lang="en-US" dirty="0"/>
          </a:p>
        </p:txBody>
      </p:sp>
    </p:spTree>
    <p:extLst>
      <p:ext uri="{BB962C8B-B14F-4D97-AF65-F5344CB8AC3E}">
        <p14:creationId xmlns:p14="http://schemas.microsoft.com/office/powerpoint/2010/main" val="326558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EADCF7-43E1-4714-AAFC-D63C370B7543}" type="slidenum">
              <a:rPr lang="en-US" smtClean="0"/>
              <a:pPr/>
              <a:t>3</a:t>
            </a:fld>
            <a:endParaRPr lang="en-US"/>
          </a:p>
        </p:txBody>
      </p:sp>
    </p:spTree>
    <p:extLst>
      <p:ext uri="{BB962C8B-B14F-4D97-AF65-F5344CB8AC3E}">
        <p14:creationId xmlns:p14="http://schemas.microsoft.com/office/powerpoint/2010/main" val="180461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EADCF7-43E1-4714-AAFC-D63C370B7543}" type="slidenum">
              <a:rPr lang="en-US" smtClean="0"/>
              <a:pPr/>
              <a:t>9</a:t>
            </a:fld>
            <a:endParaRPr lang="en-US"/>
          </a:p>
        </p:txBody>
      </p:sp>
    </p:spTree>
    <p:extLst>
      <p:ext uri="{BB962C8B-B14F-4D97-AF65-F5344CB8AC3E}">
        <p14:creationId xmlns:p14="http://schemas.microsoft.com/office/powerpoint/2010/main" val="102325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EADCF7-43E1-4714-AAFC-D63C370B7543}" type="slidenum">
              <a:rPr lang="en-US" smtClean="0"/>
              <a:pPr/>
              <a:t>10</a:t>
            </a:fld>
            <a:endParaRPr lang="en-US"/>
          </a:p>
        </p:txBody>
      </p:sp>
    </p:spTree>
    <p:extLst>
      <p:ext uri="{BB962C8B-B14F-4D97-AF65-F5344CB8AC3E}">
        <p14:creationId xmlns:p14="http://schemas.microsoft.com/office/powerpoint/2010/main" val="163004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491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58D1-5EB2-5444-BDBA-66E0038437E9}"/>
              </a:ext>
            </a:extLst>
          </p:cNvPr>
          <p:cNvSpPr>
            <a:spLocks noGrp="1"/>
          </p:cNvSpPr>
          <p:nvPr>
            <p:ph type="ctrTitle"/>
          </p:nvPr>
        </p:nvSpPr>
        <p:spPr>
          <a:xfrm>
            <a:off x="178676" y="126398"/>
            <a:ext cx="7567448" cy="556774"/>
          </a:xfrm>
          <a:prstGeom prst="rect">
            <a:avLst/>
          </a:prstGeom>
        </p:spPr>
        <p:txBody>
          <a:bodyPr anchor="ct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Picture Placeholder 4">
            <a:extLst>
              <a:ext uri="{FF2B5EF4-FFF2-40B4-BE49-F238E27FC236}">
                <a16:creationId xmlns:a16="http://schemas.microsoft.com/office/drawing/2014/main" id="{B4DE5F48-73D3-9447-B156-73D682CDDDBA}"/>
              </a:ext>
            </a:extLst>
          </p:cNvPr>
          <p:cNvSpPr>
            <a:spLocks noGrp="1"/>
          </p:cNvSpPr>
          <p:nvPr>
            <p:ph type="pic" sz="quarter" idx="14"/>
          </p:nvPr>
        </p:nvSpPr>
        <p:spPr>
          <a:xfrm>
            <a:off x="7988300" y="866775"/>
            <a:ext cx="4203700" cy="5757863"/>
          </a:xfrm>
          <a:prstGeom prst="rect">
            <a:avLst/>
          </a:prstGeom>
        </p:spPr>
        <p:txBody>
          <a:bodyPr/>
          <a:lstStyle/>
          <a:p>
            <a:endParaRPr lang="en-US" dirty="0"/>
          </a:p>
        </p:txBody>
      </p:sp>
      <p:grpSp>
        <p:nvGrpSpPr>
          <p:cNvPr id="25" name="Group 24">
            <a:extLst>
              <a:ext uri="{FF2B5EF4-FFF2-40B4-BE49-F238E27FC236}">
                <a16:creationId xmlns:a16="http://schemas.microsoft.com/office/drawing/2014/main" id="{8CB03FCE-77E8-BB43-9CD3-0C7CD40B8C23}"/>
              </a:ext>
            </a:extLst>
          </p:cNvPr>
          <p:cNvGrpSpPr/>
          <p:nvPr userDrawn="1"/>
        </p:nvGrpSpPr>
        <p:grpSpPr>
          <a:xfrm>
            <a:off x="1416408" y="1869167"/>
            <a:ext cx="2822106" cy="2395275"/>
            <a:chOff x="1408386" y="3384330"/>
            <a:chExt cx="2564524" cy="2192928"/>
          </a:xfrm>
        </p:grpSpPr>
        <p:sp>
          <p:nvSpPr>
            <p:cNvPr id="26" name="Snip Single Corner Rectangle 25">
              <a:extLst>
                <a:ext uri="{FF2B5EF4-FFF2-40B4-BE49-F238E27FC236}">
                  <a16:creationId xmlns:a16="http://schemas.microsoft.com/office/drawing/2014/main" id="{3D892F14-294D-AB4D-A7EC-54E9F4CCD194}"/>
                </a:ext>
              </a:extLst>
            </p:cNvPr>
            <p:cNvSpPr/>
            <p:nvPr userDrawn="1"/>
          </p:nvSpPr>
          <p:spPr>
            <a:xfrm>
              <a:off x="1408386" y="3384330"/>
              <a:ext cx="2564524" cy="2192928"/>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6E702BCF-8985-3949-9548-5530F0DE020B}"/>
                </a:ext>
              </a:extLst>
            </p:cNvPr>
            <p:cNvCxnSpPr>
              <a:cxnSpLocks/>
            </p:cNvCxnSpPr>
            <p:nvPr userDrawn="1"/>
          </p:nvCxnSpPr>
          <p:spPr>
            <a:xfrm>
              <a:off x="1408386" y="3384330"/>
              <a:ext cx="0" cy="207214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a:extLst>
              <a:ext uri="{FF2B5EF4-FFF2-40B4-BE49-F238E27FC236}">
                <a16:creationId xmlns:a16="http://schemas.microsoft.com/office/drawing/2014/main" id="{5284E59A-75BE-8B49-B3DA-F7E284BCB443}"/>
              </a:ext>
            </a:extLst>
          </p:cNvPr>
          <p:cNvSpPr>
            <a:spLocks noGrp="1"/>
          </p:cNvSpPr>
          <p:nvPr>
            <p:ph idx="15" hasCustomPrompt="1"/>
          </p:nvPr>
        </p:nvSpPr>
        <p:spPr>
          <a:xfrm>
            <a:off x="1605133" y="2055462"/>
            <a:ext cx="2364439" cy="2010960"/>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sp>
        <p:nvSpPr>
          <p:cNvPr id="42" name="Pentagon 41">
            <a:extLst>
              <a:ext uri="{FF2B5EF4-FFF2-40B4-BE49-F238E27FC236}">
                <a16:creationId xmlns:a16="http://schemas.microsoft.com/office/drawing/2014/main" id="{8D561BA3-BCF8-0E45-B279-FA77F74EB4B6}"/>
              </a:ext>
            </a:extLst>
          </p:cNvPr>
          <p:cNvSpPr/>
          <p:nvPr userDrawn="1"/>
        </p:nvSpPr>
        <p:spPr>
          <a:xfrm>
            <a:off x="1" y="1450428"/>
            <a:ext cx="1229710" cy="262758"/>
          </a:xfrm>
          <a:prstGeom prst="homePlat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ubtitle 2">
            <a:extLst>
              <a:ext uri="{FF2B5EF4-FFF2-40B4-BE49-F238E27FC236}">
                <a16:creationId xmlns:a16="http://schemas.microsoft.com/office/drawing/2014/main" id="{41F1772E-9D8F-A04A-9B41-9A22A85A7180}"/>
              </a:ext>
            </a:extLst>
          </p:cNvPr>
          <p:cNvSpPr>
            <a:spLocks noGrp="1"/>
          </p:cNvSpPr>
          <p:nvPr>
            <p:ph type="subTitle" idx="1" hasCustomPrompt="1"/>
          </p:nvPr>
        </p:nvSpPr>
        <p:spPr>
          <a:xfrm>
            <a:off x="1408387" y="1359584"/>
            <a:ext cx="6337737" cy="444445"/>
          </a:xfrm>
          <a:prstGeom prst="rect">
            <a:avLst/>
          </a:prstGeom>
        </p:spPr>
        <p:txBody>
          <a:bodyPr/>
          <a:lstStyle>
            <a:lvl1pPr marL="0" indent="0" algn="l">
              <a:buNone/>
              <a:defRPr sz="2400" i="1">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Headline</a:t>
            </a:r>
          </a:p>
        </p:txBody>
      </p:sp>
      <p:grpSp>
        <p:nvGrpSpPr>
          <p:cNvPr id="52" name="Group 51">
            <a:extLst>
              <a:ext uri="{FF2B5EF4-FFF2-40B4-BE49-F238E27FC236}">
                <a16:creationId xmlns:a16="http://schemas.microsoft.com/office/drawing/2014/main" id="{29F1DDD5-E879-FC45-B3E6-A9E4612D3CD4}"/>
              </a:ext>
            </a:extLst>
          </p:cNvPr>
          <p:cNvGrpSpPr/>
          <p:nvPr userDrawn="1"/>
        </p:nvGrpSpPr>
        <p:grpSpPr>
          <a:xfrm>
            <a:off x="1408387" y="4318810"/>
            <a:ext cx="2822106" cy="2395275"/>
            <a:chOff x="1408386" y="3384330"/>
            <a:chExt cx="2564524" cy="2192928"/>
          </a:xfrm>
        </p:grpSpPr>
        <p:sp>
          <p:nvSpPr>
            <p:cNvPr id="53" name="Snip Single Corner Rectangle 52">
              <a:extLst>
                <a:ext uri="{FF2B5EF4-FFF2-40B4-BE49-F238E27FC236}">
                  <a16:creationId xmlns:a16="http://schemas.microsoft.com/office/drawing/2014/main" id="{68A84979-6188-464F-98BE-E46446FA6455}"/>
                </a:ext>
              </a:extLst>
            </p:cNvPr>
            <p:cNvSpPr/>
            <p:nvPr userDrawn="1"/>
          </p:nvSpPr>
          <p:spPr>
            <a:xfrm>
              <a:off x="1408386" y="3384330"/>
              <a:ext cx="2564524" cy="2192928"/>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F8FEEF48-85D2-6549-BCF8-982952D6763D}"/>
                </a:ext>
              </a:extLst>
            </p:cNvPr>
            <p:cNvCxnSpPr>
              <a:cxnSpLocks/>
            </p:cNvCxnSpPr>
            <p:nvPr userDrawn="1"/>
          </p:nvCxnSpPr>
          <p:spPr>
            <a:xfrm>
              <a:off x="1408386" y="3384330"/>
              <a:ext cx="0" cy="207214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5" name="Content Placeholder 2">
            <a:extLst>
              <a:ext uri="{FF2B5EF4-FFF2-40B4-BE49-F238E27FC236}">
                <a16:creationId xmlns:a16="http://schemas.microsoft.com/office/drawing/2014/main" id="{DE4F7DA8-393E-BC48-BB0E-5785B3FD07E9}"/>
              </a:ext>
            </a:extLst>
          </p:cNvPr>
          <p:cNvSpPr>
            <a:spLocks noGrp="1"/>
          </p:cNvSpPr>
          <p:nvPr>
            <p:ph idx="16" hasCustomPrompt="1"/>
          </p:nvPr>
        </p:nvSpPr>
        <p:spPr>
          <a:xfrm>
            <a:off x="1597112" y="4505105"/>
            <a:ext cx="2364439" cy="2010960"/>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grpSp>
        <p:nvGrpSpPr>
          <p:cNvPr id="64" name="Group 63">
            <a:extLst>
              <a:ext uri="{FF2B5EF4-FFF2-40B4-BE49-F238E27FC236}">
                <a16:creationId xmlns:a16="http://schemas.microsoft.com/office/drawing/2014/main" id="{89D38044-86D2-9548-9FF3-6874858EE170}"/>
              </a:ext>
            </a:extLst>
          </p:cNvPr>
          <p:cNvGrpSpPr/>
          <p:nvPr userDrawn="1"/>
        </p:nvGrpSpPr>
        <p:grpSpPr>
          <a:xfrm>
            <a:off x="4690322" y="1869167"/>
            <a:ext cx="2822106" cy="2395275"/>
            <a:chOff x="1408386" y="3384330"/>
            <a:chExt cx="2564524" cy="2192928"/>
          </a:xfrm>
        </p:grpSpPr>
        <p:sp>
          <p:nvSpPr>
            <p:cNvPr id="65" name="Snip Single Corner Rectangle 64">
              <a:extLst>
                <a:ext uri="{FF2B5EF4-FFF2-40B4-BE49-F238E27FC236}">
                  <a16:creationId xmlns:a16="http://schemas.microsoft.com/office/drawing/2014/main" id="{433B0BCD-657B-BF45-B6C9-40E2D41E4E3E}"/>
                </a:ext>
              </a:extLst>
            </p:cNvPr>
            <p:cNvSpPr/>
            <p:nvPr userDrawn="1"/>
          </p:nvSpPr>
          <p:spPr>
            <a:xfrm>
              <a:off x="1408386" y="3384330"/>
              <a:ext cx="2564524" cy="2192928"/>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Connector 65">
              <a:extLst>
                <a:ext uri="{FF2B5EF4-FFF2-40B4-BE49-F238E27FC236}">
                  <a16:creationId xmlns:a16="http://schemas.microsoft.com/office/drawing/2014/main" id="{A2323A1A-DB99-9D47-8059-8B3B2B49B706}"/>
                </a:ext>
              </a:extLst>
            </p:cNvPr>
            <p:cNvCxnSpPr>
              <a:cxnSpLocks/>
            </p:cNvCxnSpPr>
            <p:nvPr userDrawn="1"/>
          </p:nvCxnSpPr>
          <p:spPr>
            <a:xfrm>
              <a:off x="1408386" y="3384330"/>
              <a:ext cx="0" cy="207214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7" name="Content Placeholder 2">
            <a:extLst>
              <a:ext uri="{FF2B5EF4-FFF2-40B4-BE49-F238E27FC236}">
                <a16:creationId xmlns:a16="http://schemas.microsoft.com/office/drawing/2014/main" id="{ABDC17D4-6E75-594A-AD71-B5DA42CA8226}"/>
              </a:ext>
            </a:extLst>
          </p:cNvPr>
          <p:cNvSpPr>
            <a:spLocks noGrp="1"/>
          </p:cNvSpPr>
          <p:nvPr>
            <p:ph idx="17" hasCustomPrompt="1"/>
          </p:nvPr>
        </p:nvSpPr>
        <p:spPr>
          <a:xfrm>
            <a:off x="4879047" y="2055462"/>
            <a:ext cx="2364439" cy="2010960"/>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grpSp>
        <p:nvGrpSpPr>
          <p:cNvPr id="68" name="Group 67">
            <a:extLst>
              <a:ext uri="{FF2B5EF4-FFF2-40B4-BE49-F238E27FC236}">
                <a16:creationId xmlns:a16="http://schemas.microsoft.com/office/drawing/2014/main" id="{64F0A80B-A778-9B45-AA3B-8A17F07C72B2}"/>
              </a:ext>
            </a:extLst>
          </p:cNvPr>
          <p:cNvGrpSpPr/>
          <p:nvPr userDrawn="1"/>
        </p:nvGrpSpPr>
        <p:grpSpPr>
          <a:xfrm>
            <a:off x="4682301" y="4318810"/>
            <a:ext cx="2822106" cy="2395275"/>
            <a:chOff x="1408386" y="3384330"/>
            <a:chExt cx="2564524" cy="2192928"/>
          </a:xfrm>
        </p:grpSpPr>
        <p:sp>
          <p:nvSpPr>
            <p:cNvPr id="69" name="Snip Single Corner Rectangle 68">
              <a:extLst>
                <a:ext uri="{FF2B5EF4-FFF2-40B4-BE49-F238E27FC236}">
                  <a16:creationId xmlns:a16="http://schemas.microsoft.com/office/drawing/2014/main" id="{0491DED2-4DA6-DF45-8ED2-B231993B1BF6}"/>
                </a:ext>
              </a:extLst>
            </p:cNvPr>
            <p:cNvSpPr/>
            <p:nvPr userDrawn="1"/>
          </p:nvSpPr>
          <p:spPr>
            <a:xfrm>
              <a:off x="1408386" y="3384330"/>
              <a:ext cx="2564524" cy="2192928"/>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Connector 69">
              <a:extLst>
                <a:ext uri="{FF2B5EF4-FFF2-40B4-BE49-F238E27FC236}">
                  <a16:creationId xmlns:a16="http://schemas.microsoft.com/office/drawing/2014/main" id="{4C63666E-336D-D144-BA74-7904801032C0}"/>
                </a:ext>
              </a:extLst>
            </p:cNvPr>
            <p:cNvCxnSpPr>
              <a:cxnSpLocks/>
            </p:cNvCxnSpPr>
            <p:nvPr userDrawn="1"/>
          </p:nvCxnSpPr>
          <p:spPr>
            <a:xfrm>
              <a:off x="1408386" y="3384330"/>
              <a:ext cx="0" cy="207214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1" name="Content Placeholder 2">
            <a:extLst>
              <a:ext uri="{FF2B5EF4-FFF2-40B4-BE49-F238E27FC236}">
                <a16:creationId xmlns:a16="http://schemas.microsoft.com/office/drawing/2014/main" id="{8B61E399-18F7-0141-975E-9DCEA603D16A}"/>
              </a:ext>
            </a:extLst>
          </p:cNvPr>
          <p:cNvSpPr>
            <a:spLocks noGrp="1"/>
          </p:cNvSpPr>
          <p:nvPr>
            <p:ph idx="18" hasCustomPrompt="1"/>
          </p:nvPr>
        </p:nvSpPr>
        <p:spPr>
          <a:xfrm>
            <a:off x="4871026" y="4505105"/>
            <a:ext cx="2364439" cy="2010960"/>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spTree>
    <p:extLst>
      <p:ext uri="{BB962C8B-B14F-4D97-AF65-F5344CB8AC3E}">
        <p14:creationId xmlns:p14="http://schemas.microsoft.com/office/powerpoint/2010/main" val="67424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58D1-5EB2-5444-BDBA-66E0038437E9}"/>
              </a:ext>
            </a:extLst>
          </p:cNvPr>
          <p:cNvSpPr>
            <a:spLocks noGrp="1"/>
          </p:cNvSpPr>
          <p:nvPr>
            <p:ph type="ctrTitle"/>
          </p:nvPr>
        </p:nvSpPr>
        <p:spPr>
          <a:xfrm>
            <a:off x="178676" y="126398"/>
            <a:ext cx="7567448" cy="556774"/>
          </a:xfrm>
          <a:prstGeom prst="rect">
            <a:avLst/>
          </a:prstGeom>
        </p:spPr>
        <p:txBody>
          <a:bodyPr anchor="ct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2FFC8BD-F7DC-5144-B17D-FEA495035ED6}"/>
              </a:ext>
            </a:extLst>
          </p:cNvPr>
          <p:cNvSpPr>
            <a:spLocks noGrp="1"/>
          </p:cNvSpPr>
          <p:nvPr>
            <p:ph type="subTitle" idx="1" hasCustomPrompt="1"/>
          </p:nvPr>
        </p:nvSpPr>
        <p:spPr>
          <a:xfrm>
            <a:off x="1408387" y="1359584"/>
            <a:ext cx="6337737" cy="444445"/>
          </a:xfrm>
          <a:prstGeom prst="rect">
            <a:avLst/>
          </a:prstGeom>
        </p:spPr>
        <p:txBody>
          <a:bodyPr/>
          <a:lstStyle>
            <a:lvl1pPr marL="0" indent="0" algn="l">
              <a:buNone/>
              <a:defRPr sz="2400" i="1">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Headline</a:t>
            </a:r>
          </a:p>
        </p:txBody>
      </p:sp>
      <p:sp>
        <p:nvSpPr>
          <p:cNvPr id="8" name="Pentagon 7">
            <a:extLst>
              <a:ext uri="{FF2B5EF4-FFF2-40B4-BE49-F238E27FC236}">
                <a16:creationId xmlns:a16="http://schemas.microsoft.com/office/drawing/2014/main" id="{2783B1DD-CC21-D14F-A2B9-2A641EE948AD}"/>
              </a:ext>
            </a:extLst>
          </p:cNvPr>
          <p:cNvSpPr/>
          <p:nvPr userDrawn="1"/>
        </p:nvSpPr>
        <p:spPr>
          <a:xfrm>
            <a:off x="1" y="1450428"/>
            <a:ext cx="1229710" cy="262758"/>
          </a:xfrm>
          <a:prstGeom prst="homePlat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67E43C3A-DE2C-6D42-A9E5-F7558AE5246A}"/>
              </a:ext>
            </a:extLst>
          </p:cNvPr>
          <p:cNvSpPr>
            <a:spLocks noGrp="1"/>
          </p:cNvSpPr>
          <p:nvPr>
            <p:ph idx="10"/>
          </p:nvPr>
        </p:nvSpPr>
        <p:spPr>
          <a:xfrm>
            <a:off x="1408387" y="2007075"/>
            <a:ext cx="6337738" cy="4512059"/>
          </a:xfrm>
          <a:prstGeom prst="rect">
            <a:avLst/>
          </a:prstGeom>
        </p:spPr>
        <p:txBody>
          <a:bodyPr/>
          <a:lstStyle>
            <a:lvl1pPr marL="0" indent="0">
              <a:buFontTx/>
              <a:buNone/>
              <a:defRPr sz="20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p:txBody>
      </p:sp>
      <p:sp>
        <p:nvSpPr>
          <p:cNvPr id="5" name="Picture Placeholder 4">
            <a:extLst>
              <a:ext uri="{FF2B5EF4-FFF2-40B4-BE49-F238E27FC236}">
                <a16:creationId xmlns:a16="http://schemas.microsoft.com/office/drawing/2014/main" id="{B4DE5F48-73D3-9447-B156-73D682CDDDBA}"/>
              </a:ext>
            </a:extLst>
          </p:cNvPr>
          <p:cNvSpPr>
            <a:spLocks noGrp="1"/>
          </p:cNvSpPr>
          <p:nvPr>
            <p:ph type="pic" sz="quarter" idx="14"/>
          </p:nvPr>
        </p:nvSpPr>
        <p:spPr>
          <a:xfrm>
            <a:off x="7988300" y="866775"/>
            <a:ext cx="3855869" cy="5652359"/>
          </a:xfrm>
          <a:prstGeom prst="rect">
            <a:avLst/>
          </a:prstGeom>
        </p:spPr>
        <p:txBody>
          <a:bodyPr/>
          <a:lstStyle/>
          <a:p>
            <a:endParaRPr lang="en-US" dirty="0"/>
          </a:p>
        </p:txBody>
      </p:sp>
    </p:spTree>
    <p:extLst>
      <p:ext uri="{BB962C8B-B14F-4D97-AF65-F5344CB8AC3E}">
        <p14:creationId xmlns:p14="http://schemas.microsoft.com/office/powerpoint/2010/main" val="3490558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729F11DC-26FE-994A-9A26-754E7FE3946C}"/>
              </a:ext>
            </a:extLst>
          </p:cNvPr>
          <p:cNvSpPr>
            <a:spLocks noGrp="1"/>
          </p:cNvSpPr>
          <p:nvPr>
            <p:ph type="ctrTitle"/>
          </p:nvPr>
        </p:nvSpPr>
        <p:spPr>
          <a:xfrm>
            <a:off x="178676" y="126398"/>
            <a:ext cx="7567448" cy="556774"/>
          </a:xfrm>
          <a:prstGeom prst="rect">
            <a:avLst/>
          </a:prstGeom>
        </p:spPr>
        <p:txBody>
          <a:bodyPr anchor="ct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4125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A05FDC-1912-9E49-8D5B-CD2379F2042E}"/>
              </a:ext>
            </a:extLst>
          </p:cNvPr>
          <p:cNvSpPr/>
          <p:nvPr userDrawn="1"/>
        </p:nvSpPr>
        <p:spPr>
          <a:xfrm>
            <a:off x="7976382" y="844062"/>
            <a:ext cx="4215618" cy="5882559"/>
          </a:xfrm>
          <a:prstGeom prst="rect">
            <a:avLst/>
          </a:prstGeom>
          <a:gradFill flip="none" rotWithShape="1">
            <a:gsLst>
              <a:gs pos="0">
                <a:schemeClr val="bg1">
                  <a:lumMod val="8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37CC861-675B-874E-9119-84B93D8B3F35}"/>
              </a:ext>
            </a:extLst>
          </p:cNvPr>
          <p:cNvSpPr/>
          <p:nvPr userDrawn="1"/>
        </p:nvSpPr>
        <p:spPr>
          <a:xfrm>
            <a:off x="-1" y="773722"/>
            <a:ext cx="3508677" cy="59528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entagon 7">
            <a:extLst>
              <a:ext uri="{FF2B5EF4-FFF2-40B4-BE49-F238E27FC236}">
                <a16:creationId xmlns:a16="http://schemas.microsoft.com/office/drawing/2014/main" id="{2783B1DD-CC21-D14F-A2B9-2A641EE948AD}"/>
              </a:ext>
            </a:extLst>
          </p:cNvPr>
          <p:cNvSpPr/>
          <p:nvPr userDrawn="1"/>
        </p:nvSpPr>
        <p:spPr>
          <a:xfrm>
            <a:off x="2514843" y="1336431"/>
            <a:ext cx="1229710" cy="467598"/>
          </a:xfrm>
          <a:prstGeom prst="homePlat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E458D1-5EB2-5444-BDBA-66E0038437E9}"/>
              </a:ext>
            </a:extLst>
          </p:cNvPr>
          <p:cNvSpPr>
            <a:spLocks noGrp="1"/>
          </p:cNvSpPr>
          <p:nvPr userDrawn="1">
            <p:ph type="ctrTitle"/>
          </p:nvPr>
        </p:nvSpPr>
        <p:spPr>
          <a:xfrm>
            <a:off x="178676" y="126398"/>
            <a:ext cx="7567448" cy="556774"/>
          </a:xfrm>
          <a:prstGeom prst="rect">
            <a:avLst/>
          </a:prstGeom>
        </p:spPr>
        <p:txBody>
          <a:bodyPr anchor="ct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2FFC8BD-F7DC-5144-B17D-FEA495035ED6}"/>
              </a:ext>
            </a:extLst>
          </p:cNvPr>
          <p:cNvSpPr>
            <a:spLocks noGrp="1"/>
          </p:cNvSpPr>
          <p:nvPr userDrawn="1">
            <p:ph type="subTitle" idx="1" hasCustomPrompt="1"/>
          </p:nvPr>
        </p:nvSpPr>
        <p:spPr>
          <a:xfrm>
            <a:off x="178675" y="1175653"/>
            <a:ext cx="2944353" cy="5251181"/>
          </a:xfrm>
          <a:prstGeom prst="rect">
            <a:avLst/>
          </a:prstGeom>
        </p:spPr>
        <p:txBody>
          <a:bodyPr anchor="t"/>
          <a:lstStyle>
            <a:lvl1pPr marL="0" indent="0" algn="r">
              <a:buNone/>
              <a:defRPr sz="2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Headline</a:t>
            </a:r>
          </a:p>
        </p:txBody>
      </p:sp>
      <p:sp>
        <p:nvSpPr>
          <p:cNvPr id="11" name="Content Placeholder 2">
            <a:extLst>
              <a:ext uri="{FF2B5EF4-FFF2-40B4-BE49-F238E27FC236}">
                <a16:creationId xmlns:a16="http://schemas.microsoft.com/office/drawing/2014/main" id="{67E43C3A-DE2C-6D42-A9E5-F7558AE5246A}"/>
              </a:ext>
            </a:extLst>
          </p:cNvPr>
          <p:cNvSpPr>
            <a:spLocks noGrp="1"/>
          </p:cNvSpPr>
          <p:nvPr userDrawn="1">
            <p:ph idx="10"/>
          </p:nvPr>
        </p:nvSpPr>
        <p:spPr>
          <a:xfrm>
            <a:off x="3962401" y="1435924"/>
            <a:ext cx="3628334" cy="4990910"/>
          </a:xfrm>
          <a:prstGeom prst="rect">
            <a:avLst/>
          </a:prstGeom>
        </p:spPr>
        <p:txBody>
          <a:bodyPr/>
          <a:lstStyle>
            <a:lvl1pPr marL="342900" indent="-342900">
              <a:buFont typeface="Wingdings" pitchFamily="2" charset="2"/>
              <a:buChar char="§"/>
              <a:defRPr sz="1800">
                <a:solidFill>
                  <a:schemeClr val="tx1">
                    <a:lumMod val="65000"/>
                    <a:lumOff val="35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24025AA0-D6AA-274A-A4C9-7886D245316C}"/>
              </a:ext>
            </a:extLst>
          </p:cNvPr>
          <p:cNvPicPr>
            <a:picLocks noChangeAspect="1"/>
          </p:cNvPicPr>
          <p:nvPr userDrawn="1"/>
        </p:nvPicPr>
        <p:blipFill>
          <a:blip r:embed="rId2"/>
          <a:stretch>
            <a:fillRect/>
          </a:stretch>
        </p:blipFill>
        <p:spPr>
          <a:xfrm>
            <a:off x="8526449" y="1435924"/>
            <a:ext cx="3257390" cy="4819021"/>
          </a:xfrm>
          <a:prstGeom prst="rect">
            <a:avLst/>
          </a:prstGeom>
          <a:noFill/>
          <a:ln>
            <a:noFill/>
          </a:ln>
        </p:spPr>
        <p:style>
          <a:lnRef idx="0">
            <a:scrgbClr r="0" g="0" b="0"/>
          </a:lnRef>
          <a:fillRef idx="0">
            <a:scrgbClr r="0" g="0" b="0"/>
          </a:fillRef>
          <a:effectRef idx="0">
            <a:scrgbClr r="0" g="0" b="0"/>
          </a:effectRef>
          <a:fontRef idx="minor">
            <a:schemeClr val="dk1"/>
          </a:fontRef>
        </p:style>
      </p:pic>
    </p:spTree>
    <p:extLst>
      <p:ext uri="{BB962C8B-B14F-4D97-AF65-F5344CB8AC3E}">
        <p14:creationId xmlns:p14="http://schemas.microsoft.com/office/powerpoint/2010/main" val="101947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2737EB-FC6A-F14A-8167-832A8B609D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99977" y="773722"/>
            <a:ext cx="5030413" cy="5966967"/>
          </a:xfrm>
          <a:prstGeom prst="rect">
            <a:avLst/>
          </a:prstGeom>
        </p:spPr>
      </p:pic>
      <p:grpSp>
        <p:nvGrpSpPr>
          <p:cNvPr id="5" name="Group 4">
            <a:extLst>
              <a:ext uri="{FF2B5EF4-FFF2-40B4-BE49-F238E27FC236}">
                <a16:creationId xmlns:a16="http://schemas.microsoft.com/office/drawing/2014/main" id="{691D5D08-F17D-404B-8F81-5578BB825682}"/>
              </a:ext>
            </a:extLst>
          </p:cNvPr>
          <p:cNvGrpSpPr/>
          <p:nvPr userDrawn="1"/>
        </p:nvGrpSpPr>
        <p:grpSpPr>
          <a:xfrm>
            <a:off x="-1" y="773722"/>
            <a:ext cx="3744554" cy="5952899"/>
            <a:chOff x="-1" y="773722"/>
            <a:chExt cx="3744554" cy="5952899"/>
          </a:xfrm>
          <a:gradFill flip="none" rotWithShape="1">
            <a:gsLst>
              <a:gs pos="0">
                <a:schemeClr val="bg1">
                  <a:lumMod val="75000"/>
                </a:schemeClr>
              </a:gs>
              <a:gs pos="100000">
                <a:schemeClr val="bg1">
                  <a:lumMod val="95000"/>
                </a:schemeClr>
              </a:gs>
            </a:gsLst>
            <a:lin ang="5400000" scaled="1"/>
            <a:tileRect/>
          </a:gradFill>
        </p:grpSpPr>
        <p:sp>
          <p:nvSpPr>
            <p:cNvPr id="4" name="Rectangle 3">
              <a:extLst>
                <a:ext uri="{FF2B5EF4-FFF2-40B4-BE49-F238E27FC236}">
                  <a16:creationId xmlns:a16="http://schemas.microsoft.com/office/drawing/2014/main" id="{D37CC861-675B-874E-9119-84B93D8B3F35}"/>
                </a:ext>
              </a:extLst>
            </p:cNvPr>
            <p:cNvSpPr/>
            <p:nvPr userDrawn="1"/>
          </p:nvSpPr>
          <p:spPr>
            <a:xfrm>
              <a:off x="-1" y="773722"/>
              <a:ext cx="3508677" cy="59528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entagon 7">
              <a:extLst>
                <a:ext uri="{FF2B5EF4-FFF2-40B4-BE49-F238E27FC236}">
                  <a16:creationId xmlns:a16="http://schemas.microsoft.com/office/drawing/2014/main" id="{2783B1DD-CC21-D14F-A2B9-2A641EE948AD}"/>
                </a:ext>
              </a:extLst>
            </p:cNvPr>
            <p:cNvSpPr/>
            <p:nvPr userDrawn="1"/>
          </p:nvSpPr>
          <p:spPr>
            <a:xfrm>
              <a:off x="2514843" y="1336431"/>
              <a:ext cx="1229710" cy="467598"/>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ubtitle 2">
            <a:extLst>
              <a:ext uri="{FF2B5EF4-FFF2-40B4-BE49-F238E27FC236}">
                <a16:creationId xmlns:a16="http://schemas.microsoft.com/office/drawing/2014/main" id="{52FFC8BD-F7DC-5144-B17D-FEA495035ED6}"/>
              </a:ext>
            </a:extLst>
          </p:cNvPr>
          <p:cNvSpPr>
            <a:spLocks noGrp="1"/>
          </p:cNvSpPr>
          <p:nvPr userDrawn="1">
            <p:ph type="subTitle" idx="1" hasCustomPrompt="1"/>
          </p:nvPr>
        </p:nvSpPr>
        <p:spPr>
          <a:xfrm>
            <a:off x="942535" y="1175654"/>
            <a:ext cx="2180493" cy="995632"/>
          </a:xfrm>
          <a:prstGeom prst="rect">
            <a:avLst/>
          </a:prstGeom>
        </p:spPr>
        <p:txBody>
          <a:bodyPr anchor="t"/>
          <a:lstStyle>
            <a:lvl1pPr marL="0" indent="0" algn="l">
              <a:buNone/>
              <a:defRPr sz="2400" b="1" i="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Headline</a:t>
            </a:r>
          </a:p>
        </p:txBody>
      </p:sp>
      <p:cxnSp>
        <p:nvCxnSpPr>
          <p:cNvPr id="15" name="Straight Connector 14">
            <a:extLst>
              <a:ext uri="{FF2B5EF4-FFF2-40B4-BE49-F238E27FC236}">
                <a16:creationId xmlns:a16="http://schemas.microsoft.com/office/drawing/2014/main" id="{922FBD60-A4E5-8A41-BB18-9D2AA3B94560}"/>
              </a:ext>
            </a:extLst>
          </p:cNvPr>
          <p:cNvCxnSpPr>
            <a:cxnSpLocks/>
          </p:cNvCxnSpPr>
          <p:nvPr userDrawn="1"/>
        </p:nvCxnSpPr>
        <p:spPr>
          <a:xfrm>
            <a:off x="600709" y="1147517"/>
            <a:ext cx="0" cy="321648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ECBFA88-8CFE-CE4B-B464-958237FB5F17}"/>
              </a:ext>
            </a:extLst>
          </p:cNvPr>
          <p:cNvSpPr>
            <a:spLocks noGrp="1"/>
          </p:cNvSpPr>
          <p:nvPr>
            <p:ph type="body" sz="quarter" idx="10"/>
          </p:nvPr>
        </p:nvSpPr>
        <p:spPr>
          <a:xfrm>
            <a:off x="942975" y="2332063"/>
            <a:ext cx="2185988" cy="3935387"/>
          </a:xfrm>
          <a:prstGeom prst="rect">
            <a:avLst/>
          </a:prstGeom>
        </p:spPr>
        <p:txBody>
          <a:bodyPr/>
          <a:lstStyle>
            <a:lvl1pPr marL="0" indent="0">
              <a:buFontTx/>
              <a:buNone/>
              <a:defRPr sz="1800" i="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4" name="Text Placeholder 5">
            <a:extLst>
              <a:ext uri="{FF2B5EF4-FFF2-40B4-BE49-F238E27FC236}">
                <a16:creationId xmlns:a16="http://schemas.microsoft.com/office/drawing/2014/main" id="{E985B39A-24FA-174A-950F-DE35D748AC69}"/>
              </a:ext>
            </a:extLst>
          </p:cNvPr>
          <p:cNvSpPr>
            <a:spLocks noGrp="1"/>
          </p:cNvSpPr>
          <p:nvPr>
            <p:ph type="body" sz="quarter" idx="11"/>
          </p:nvPr>
        </p:nvSpPr>
        <p:spPr>
          <a:xfrm>
            <a:off x="4066004" y="1216516"/>
            <a:ext cx="3505674" cy="5050933"/>
          </a:xfrm>
          <a:prstGeom prst="rect">
            <a:avLst/>
          </a:prstGeom>
        </p:spPr>
        <p:txBody>
          <a:bodyPr/>
          <a:lstStyle>
            <a:lvl1pPr marL="0" indent="0">
              <a:buFontTx/>
              <a:buNone/>
              <a:defRPr sz="2000" i="1">
                <a:solidFill>
                  <a:schemeClr val="bg1"/>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9" name="Text Placeholder 8">
            <a:extLst>
              <a:ext uri="{FF2B5EF4-FFF2-40B4-BE49-F238E27FC236}">
                <a16:creationId xmlns:a16="http://schemas.microsoft.com/office/drawing/2014/main" id="{FA88FECF-CBBC-6B4A-82D8-C48C7E968DB0}"/>
              </a:ext>
            </a:extLst>
          </p:cNvPr>
          <p:cNvSpPr>
            <a:spLocks noGrp="1"/>
          </p:cNvSpPr>
          <p:nvPr>
            <p:ph type="body" sz="quarter" idx="12" hasCustomPrompt="1"/>
          </p:nvPr>
        </p:nvSpPr>
        <p:spPr>
          <a:xfrm>
            <a:off x="8199438" y="1176338"/>
            <a:ext cx="552403" cy="627691"/>
          </a:xfrm>
          <a:prstGeom prst="rect">
            <a:avLst/>
          </a:prstGeom>
        </p:spPr>
        <p:txBody>
          <a:bodyPr/>
          <a:lstStyle>
            <a:lvl1pPr marL="0" indent="0" algn="r">
              <a:buFontTx/>
              <a:buNone/>
              <a:defRPr sz="4400" b="1" i="1">
                <a:solidFill>
                  <a:schemeClr val="bg1">
                    <a:lumMod val="75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a:t>
            </a:r>
          </a:p>
        </p:txBody>
      </p:sp>
      <p:sp>
        <p:nvSpPr>
          <p:cNvPr id="17" name="Text Placeholder 8">
            <a:extLst>
              <a:ext uri="{FF2B5EF4-FFF2-40B4-BE49-F238E27FC236}">
                <a16:creationId xmlns:a16="http://schemas.microsoft.com/office/drawing/2014/main" id="{CCD49D6E-C540-9F4E-8C04-EBC741C00A50}"/>
              </a:ext>
            </a:extLst>
          </p:cNvPr>
          <p:cNvSpPr>
            <a:spLocks noGrp="1"/>
          </p:cNvSpPr>
          <p:nvPr>
            <p:ph type="body" sz="quarter" idx="13" hasCustomPrompt="1"/>
          </p:nvPr>
        </p:nvSpPr>
        <p:spPr>
          <a:xfrm>
            <a:off x="8199438" y="3053119"/>
            <a:ext cx="552403" cy="627691"/>
          </a:xfrm>
          <a:prstGeom prst="rect">
            <a:avLst/>
          </a:prstGeom>
        </p:spPr>
        <p:txBody>
          <a:bodyPr/>
          <a:lstStyle>
            <a:lvl1pPr marL="0" indent="0" algn="r">
              <a:buFontTx/>
              <a:buNone/>
              <a:defRPr sz="4400" b="1" i="1">
                <a:solidFill>
                  <a:schemeClr val="bg1">
                    <a:lumMod val="75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2</a:t>
            </a:r>
          </a:p>
        </p:txBody>
      </p:sp>
      <p:sp>
        <p:nvSpPr>
          <p:cNvPr id="18" name="Text Placeholder 8">
            <a:extLst>
              <a:ext uri="{FF2B5EF4-FFF2-40B4-BE49-F238E27FC236}">
                <a16:creationId xmlns:a16="http://schemas.microsoft.com/office/drawing/2014/main" id="{DA8E8A4C-2A5B-D442-9285-D3F6CAED67D7}"/>
              </a:ext>
            </a:extLst>
          </p:cNvPr>
          <p:cNvSpPr>
            <a:spLocks noGrp="1"/>
          </p:cNvSpPr>
          <p:nvPr>
            <p:ph type="body" sz="quarter" idx="14" hasCustomPrompt="1"/>
          </p:nvPr>
        </p:nvSpPr>
        <p:spPr>
          <a:xfrm>
            <a:off x="8199438" y="4899087"/>
            <a:ext cx="552403" cy="627691"/>
          </a:xfrm>
          <a:prstGeom prst="rect">
            <a:avLst/>
          </a:prstGeom>
        </p:spPr>
        <p:txBody>
          <a:bodyPr/>
          <a:lstStyle>
            <a:lvl1pPr marL="0" indent="0" algn="r">
              <a:buFontTx/>
              <a:buNone/>
              <a:defRPr sz="4400" b="1" i="1">
                <a:solidFill>
                  <a:schemeClr val="bg1">
                    <a:lumMod val="75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3</a:t>
            </a:r>
          </a:p>
        </p:txBody>
      </p:sp>
      <p:sp>
        <p:nvSpPr>
          <p:cNvPr id="19" name="Text Placeholder 5">
            <a:extLst>
              <a:ext uri="{FF2B5EF4-FFF2-40B4-BE49-F238E27FC236}">
                <a16:creationId xmlns:a16="http://schemas.microsoft.com/office/drawing/2014/main" id="{091DAC77-D983-D24E-AC8F-3E8667D6D0FA}"/>
              </a:ext>
            </a:extLst>
          </p:cNvPr>
          <p:cNvSpPr>
            <a:spLocks noGrp="1"/>
          </p:cNvSpPr>
          <p:nvPr>
            <p:ph type="body" sz="quarter" idx="15"/>
          </p:nvPr>
        </p:nvSpPr>
        <p:spPr>
          <a:xfrm>
            <a:off x="8876207" y="1175653"/>
            <a:ext cx="2944087" cy="1609797"/>
          </a:xfrm>
          <a:prstGeom prst="rect">
            <a:avLst/>
          </a:prstGeom>
        </p:spPr>
        <p:txBody>
          <a:bodyPr/>
          <a:lstStyle>
            <a:lvl1pPr marL="0" indent="0">
              <a:buFontTx/>
              <a:buNone/>
              <a:defRPr sz="1400" i="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2" name="Text Placeholder 5">
            <a:extLst>
              <a:ext uri="{FF2B5EF4-FFF2-40B4-BE49-F238E27FC236}">
                <a16:creationId xmlns:a16="http://schemas.microsoft.com/office/drawing/2014/main" id="{3DA9BC8B-A6F8-474D-9404-3C8B87114CF0}"/>
              </a:ext>
            </a:extLst>
          </p:cNvPr>
          <p:cNvSpPr>
            <a:spLocks noGrp="1"/>
          </p:cNvSpPr>
          <p:nvPr>
            <p:ph type="body" sz="quarter" idx="16"/>
          </p:nvPr>
        </p:nvSpPr>
        <p:spPr>
          <a:xfrm>
            <a:off x="8876206" y="3053119"/>
            <a:ext cx="2944087" cy="1609797"/>
          </a:xfrm>
          <a:prstGeom prst="rect">
            <a:avLst/>
          </a:prstGeom>
        </p:spPr>
        <p:txBody>
          <a:bodyPr/>
          <a:lstStyle>
            <a:lvl1pPr marL="0" indent="0">
              <a:buFontTx/>
              <a:buNone/>
              <a:defRPr sz="1400" i="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3" name="Text Placeholder 5">
            <a:extLst>
              <a:ext uri="{FF2B5EF4-FFF2-40B4-BE49-F238E27FC236}">
                <a16:creationId xmlns:a16="http://schemas.microsoft.com/office/drawing/2014/main" id="{5EE05FC2-B431-DB49-A549-8E72FEB60497}"/>
              </a:ext>
            </a:extLst>
          </p:cNvPr>
          <p:cNvSpPr>
            <a:spLocks noGrp="1"/>
          </p:cNvSpPr>
          <p:nvPr>
            <p:ph type="body" sz="quarter" idx="17"/>
          </p:nvPr>
        </p:nvSpPr>
        <p:spPr>
          <a:xfrm>
            <a:off x="8876205" y="4892056"/>
            <a:ext cx="2944087" cy="1609797"/>
          </a:xfrm>
          <a:prstGeom prst="rect">
            <a:avLst/>
          </a:prstGeom>
        </p:spPr>
        <p:txBody>
          <a:bodyPr/>
          <a:lstStyle>
            <a:lvl1pPr marL="0" indent="0">
              <a:buFontTx/>
              <a:buNone/>
              <a:defRPr sz="1400" i="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0" name="Rectangle 19">
            <a:extLst>
              <a:ext uri="{FF2B5EF4-FFF2-40B4-BE49-F238E27FC236}">
                <a16:creationId xmlns:a16="http://schemas.microsoft.com/office/drawing/2014/main" id="{3090D4E0-BD9F-CA4B-A5DF-5B3C66382426}"/>
              </a:ext>
            </a:extLst>
          </p:cNvPr>
          <p:cNvSpPr/>
          <p:nvPr userDrawn="1"/>
        </p:nvSpPr>
        <p:spPr>
          <a:xfrm>
            <a:off x="-1" y="773722"/>
            <a:ext cx="8201466" cy="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D008E70-A171-9042-ACD5-7EAD508318CA}"/>
              </a:ext>
            </a:extLst>
          </p:cNvPr>
          <p:cNvSpPr/>
          <p:nvPr userDrawn="1"/>
        </p:nvSpPr>
        <p:spPr>
          <a:xfrm>
            <a:off x="-1" y="6661565"/>
            <a:ext cx="8201466" cy="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1">
            <a:extLst>
              <a:ext uri="{FF2B5EF4-FFF2-40B4-BE49-F238E27FC236}">
                <a16:creationId xmlns:a16="http://schemas.microsoft.com/office/drawing/2014/main" id="{61FFBB9D-D0BE-1B48-AF0C-98EBD3FE7141}"/>
              </a:ext>
            </a:extLst>
          </p:cNvPr>
          <p:cNvSpPr>
            <a:spLocks noGrp="1"/>
          </p:cNvSpPr>
          <p:nvPr>
            <p:ph type="ctrTitle"/>
          </p:nvPr>
        </p:nvSpPr>
        <p:spPr>
          <a:xfrm>
            <a:off x="178676" y="126398"/>
            <a:ext cx="7567448" cy="556774"/>
          </a:xfrm>
          <a:prstGeom prst="rect">
            <a:avLst/>
          </a:prstGeom>
        </p:spPr>
        <p:txBody>
          <a:bodyPr anchor="ct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4155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2737EB-FC6A-F14A-8167-832A8B609D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99977" y="773722"/>
            <a:ext cx="5030413" cy="5966967"/>
          </a:xfrm>
          <a:prstGeom prst="rect">
            <a:avLst/>
          </a:prstGeom>
        </p:spPr>
      </p:pic>
      <p:sp>
        <p:nvSpPr>
          <p:cNvPr id="14" name="Text Placeholder 5">
            <a:extLst>
              <a:ext uri="{FF2B5EF4-FFF2-40B4-BE49-F238E27FC236}">
                <a16:creationId xmlns:a16="http://schemas.microsoft.com/office/drawing/2014/main" id="{E985B39A-24FA-174A-950F-DE35D748AC69}"/>
              </a:ext>
            </a:extLst>
          </p:cNvPr>
          <p:cNvSpPr>
            <a:spLocks noGrp="1"/>
          </p:cNvSpPr>
          <p:nvPr>
            <p:ph type="body" sz="quarter" idx="11"/>
          </p:nvPr>
        </p:nvSpPr>
        <p:spPr>
          <a:xfrm>
            <a:off x="4066004" y="1216516"/>
            <a:ext cx="3505674" cy="5050933"/>
          </a:xfrm>
          <a:prstGeom prst="rect">
            <a:avLst/>
          </a:prstGeom>
        </p:spPr>
        <p:txBody>
          <a:bodyPr/>
          <a:lstStyle>
            <a:lvl1pPr marL="0" indent="0">
              <a:buFontTx/>
              <a:buNone/>
              <a:defRPr sz="2000" i="1">
                <a:solidFill>
                  <a:schemeClr val="bg1"/>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9" name="Text Placeholder 8">
            <a:extLst>
              <a:ext uri="{FF2B5EF4-FFF2-40B4-BE49-F238E27FC236}">
                <a16:creationId xmlns:a16="http://schemas.microsoft.com/office/drawing/2014/main" id="{FA88FECF-CBBC-6B4A-82D8-C48C7E968DB0}"/>
              </a:ext>
            </a:extLst>
          </p:cNvPr>
          <p:cNvSpPr>
            <a:spLocks noGrp="1"/>
          </p:cNvSpPr>
          <p:nvPr>
            <p:ph type="body" sz="quarter" idx="12" hasCustomPrompt="1"/>
          </p:nvPr>
        </p:nvSpPr>
        <p:spPr>
          <a:xfrm>
            <a:off x="8199438" y="1176338"/>
            <a:ext cx="552403" cy="627691"/>
          </a:xfrm>
          <a:prstGeom prst="rect">
            <a:avLst/>
          </a:prstGeom>
        </p:spPr>
        <p:txBody>
          <a:bodyPr/>
          <a:lstStyle>
            <a:lvl1pPr marL="0" indent="0" algn="r">
              <a:buFontTx/>
              <a:buNone/>
              <a:defRPr sz="4400" b="1" i="1">
                <a:solidFill>
                  <a:schemeClr val="bg1">
                    <a:lumMod val="75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a:t>
            </a:r>
          </a:p>
        </p:txBody>
      </p:sp>
      <p:sp>
        <p:nvSpPr>
          <p:cNvPr id="17" name="Text Placeholder 8">
            <a:extLst>
              <a:ext uri="{FF2B5EF4-FFF2-40B4-BE49-F238E27FC236}">
                <a16:creationId xmlns:a16="http://schemas.microsoft.com/office/drawing/2014/main" id="{CCD49D6E-C540-9F4E-8C04-EBC741C00A50}"/>
              </a:ext>
            </a:extLst>
          </p:cNvPr>
          <p:cNvSpPr>
            <a:spLocks noGrp="1"/>
          </p:cNvSpPr>
          <p:nvPr>
            <p:ph type="body" sz="quarter" idx="13" hasCustomPrompt="1"/>
          </p:nvPr>
        </p:nvSpPr>
        <p:spPr>
          <a:xfrm>
            <a:off x="8199438" y="3053119"/>
            <a:ext cx="552403" cy="627691"/>
          </a:xfrm>
          <a:prstGeom prst="rect">
            <a:avLst/>
          </a:prstGeom>
        </p:spPr>
        <p:txBody>
          <a:bodyPr/>
          <a:lstStyle>
            <a:lvl1pPr marL="0" indent="0" algn="r">
              <a:buFontTx/>
              <a:buNone/>
              <a:defRPr sz="4400" b="1" i="1">
                <a:solidFill>
                  <a:schemeClr val="bg1">
                    <a:lumMod val="75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2</a:t>
            </a:r>
          </a:p>
        </p:txBody>
      </p:sp>
      <p:sp>
        <p:nvSpPr>
          <p:cNvPr id="18" name="Text Placeholder 8">
            <a:extLst>
              <a:ext uri="{FF2B5EF4-FFF2-40B4-BE49-F238E27FC236}">
                <a16:creationId xmlns:a16="http://schemas.microsoft.com/office/drawing/2014/main" id="{DA8E8A4C-2A5B-D442-9285-D3F6CAED67D7}"/>
              </a:ext>
            </a:extLst>
          </p:cNvPr>
          <p:cNvSpPr>
            <a:spLocks noGrp="1"/>
          </p:cNvSpPr>
          <p:nvPr>
            <p:ph type="body" sz="quarter" idx="14" hasCustomPrompt="1"/>
          </p:nvPr>
        </p:nvSpPr>
        <p:spPr>
          <a:xfrm>
            <a:off x="8199438" y="4899087"/>
            <a:ext cx="552403" cy="627691"/>
          </a:xfrm>
          <a:prstGeom prst="rect">
            <a:avLst/>
          </a:prstGeom>
        </p:spPr>
        <p:txBody>
          <a:bodyPr/>
          <a:lstStyle>
            <a:lvl1pPr marL="0" indent="0" algn="r">
              <a:buFontTx/>
              <a:buNone/>
              <a:defRPr sz="4400" b="1" i="1">
                <a:solidFill>
                  <a:schemeClr val="bg1">
                    <a:lumMod val="75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3</a:t>
            </a:r>
          </a:p>
        </p:txBody>
      </p:sp>
      <p:sp>
        <p:nvSpPr>
          <p:cNvPr id="19" name="Text Placeholder 5">
            <a:extLst>
              <a:ext uri="{FF2B5EF4-FFF2-40B4-BE49-F238E27FC236}">
                <a16:creationId xmlns:a16="http://schemas.microsoft.com/office/drawing/2014/main" id="{091DAC77-D983-D24E-AC8F-3E8667D6D0FA}"/>
              </a:ext>
            </a:extLst>
          </p:cNvPr>
          <p:cNvSpPr>
            <a:spLocks noGrp="1"/>
          </p:cNvSpPr>
          <p:nvPr>
            <p:ph type="body" sz="quarter" idx="15"/>
          </p:nvPr>
        </p:nvSpPr>
        <p:spPr>
          <a:xfrm>
            <a:off x="8876207" y="1175653"/>
            <a:ext cx="2944087" cy="1609797"/>
          </a:xfrm>
          <a:prstGeom prst="rect">
            <a:avLst/>
          </a:prstGeom>
        </p:spPr>
        <p:txBody>
          <a:bodyPr/>
          <a:lstStyle>
            <a:lvl1pPr marL="0" indent="0">
              <a:buFontTx/>
              <a:buNone/>
              <a:defRPr sz="1400" i="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2" name="Text Placeholder 5">
            <a:extLst>
              <a:ext uri="{FF2B5EF4-FFF2-40B4-BE49-F238E27FC236}">
                <a16:creationId xmlns:a16="http://schemas.microsoft.com/office/drawing/2014/main" id="{3DA9BC8B-A6F8-474D-9404-3C8B87114CF0}"/>
              </a:ext>
            </a:extLst>
          </p:cNvPr>
          <p:cNvSpPr>
            <a:spLocks noGrp="1"/>
          </p:cNvSpPr>
          <p:nvPr>
            <p:ph type="body" sz="quarter" idx="16"/>
          </p:nvPr>
        </p:nvSpPr>
        <p:spPr>
          <a:xfrm>
            <a:off x="8876206" y="3053119"/>
            <a:ext cx="2944087" cy="1609797"/>
          </a:xfrm>
          <a:prstGeom prst="rect">
            <a:avLst/>
          </a:prstGeom>
        </p:spPr>
        <p:txBody>
          <a:bodyPr/>
          <a:lstStyle>
            <a:lvl1pPr marL="0" indent="0">
              <a:buFontTx/>
              <a:buNone/>
              <a:defRPr sz="1400" i="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3" name="Text Placeholder 5">
            <a:extLst>
              <a:ext uri="{FF2B5EF4-FFF2-40B4-BE49-F238E27FC236}">
                <a16:creationId xmlns:a16="http://schemas.microsoft.com/office/drawing/2014/main" id="{5EE05FC2-B431-DB49-A549-8E72FEB60497}"/>
              </a:ext>
            </a:extLst>
          </p:cNvPr>
          <p:cNvSpPr>
            <a:spLocks noGrp="1"/>
          </p:cNvSpPr>
          <p:nvPr>
            <p:ph type="body" sz="quarter" idx="17"/>
          </p:nvPr>
        </p:nvSpPr>
        <p:spPr>
          <a:xfrm>
            <a:off x="8876205" y="4892056"/>
            <a:ext cx="2944087" cy="1609797"/>
          </a:xfrm>
          <a:prstGeom prst="rect">
            <a:avLst/>
          </a:prstGeom>
        </p:spPr>
        <p:txBody>
          <a:bodyPr/>
          <a:lstStyle>
            <a:lvl1pPr marL="0" indent="0">
              <a:buFontTx/>
              <a:buNone/>
              <a:defRPr sz="1400" i="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4" name="Rectangle 23">
            <a:extLst>
              <a:ext uri="{FF2B5EF4-FFF2-40B4-BE49-F238E27FC236}">
                <a16:creationId xmlns:a16="http://schemas.microsoft.com/office/drawing/2014/main" id="{BD008E70-A171-9042-ACD5-7EAD508318CA}"/>
              </a:ext>
            </a:extLst>
          </p:cNvPr>
          <p:cNvSpPr/>
          <p:nvPr userDrawn="1"/>
        </p:nvSpPr>
        <p:spPr>
          <a:xfrm>
            <a:off x="-1" y="6661565"/>
            <a:ext cx="8201466" cy="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1">
            <a:extLst>
              <a:ext uri="{FF2B5EF4-FFF2-40B4-BE49-F238E27FC236}">
                <a16:creationId xmlns:a16="http://schemas.microsoft.com/office/drawing/2014/main" id="{61FFBB9D-D0BE-1B48-AF0C-98EBD3FE7141}"/>
              </a:ext>
            </a:extLst>
          </p:cNvPr>
          <p:cNvSpPr>
            <a:spLocks noGrp="1"/>
          </p:cNvSpPr>
          <p:nvPr>
            <p:ph type="ctrTitle"/>
          </p:nvPr>
        </p:nvSpPr>
        <p:spPr>
          <a:xfrm>
            <a:off x="178676" y="126398"/>
            <a:ext cx="7567448" cy="556774"/>
          </a:xfrm>
          <a:prstGeom prst="rect">
            <a:avLst/>
          </a:prstGeom>
        </p:spPr>
        <p:txBody>
          <a:bodyPr anchor="ct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 name="Freeform 1">
            <a:extLst>
              <a:ext uri="{FF2B5EF4-FFF2-40B4-BE49-F238E27FC236}">
                <a16:creationId xmlns:a16="http://schemas.microsoft.com/office/drawing/2014/main" id="{0861AA9E-0ECA-1344-B471-284EA48481DE}"/>
              </a:ext>
            </a:extLst>
          </p:cNvPr>
          <p:cNvSpPr/>
          <p:nvPr userDrawn="1"/>
        </p:nvSpPr>
        <p:spPr>
          <a:xfrm>
            <a:off x="-1" y="773722"/>
            <a:ext cx="3721768" cy="5887843"/>
          </a:xfrm>
          <a:custGeom>
            <a:avLst/>
            <a:gdLst>
              <a:gd name="connsiteX0" fmla="*/ 0 w 3721768"/>
              <a:gd name="connsiteY0" fmla="*/ 0 h 5791200"/>
              <a:gd name="connsiteX1" fmla="*/ 0 w 3721768"/>
              <a:gd name="connsiteY1" fmla="*/ 0 h 5791200"/>
              <a:gd name="connsiteX2" fmla="*/ 288758 w 3721768"/>
              <a:gd name="connsiteY2" fmla="*/ 16042 h 5791200"/>
              <a:gd name="connsiteX3" fmla="*/ 3513221 w 3721768"/>
              <a:gd name="connsiteY3" fmla="*/ 16042 h 5791200"/>
              <a:gd name="connsiteX4" fmla="*/ 3513221 w 3721768"/>
              <a:gd name="connsiteY4" fmla="*/ 465221 h 5791200"/>
              <a:gd name="connsiteX5" fmla="*/ 3721768 w 3721768"/>
              <a:gd name="connsiteY5" fmla="*/ 673768 h 5791200"/>
              <a:gd name="connsiteX6" fmla="*/ 3513221 w 3721768"/>
              <a:gd name="connsiteY6" fmla="*/ 882315 h 5791200"/>
              <a:gd name="connsiteX7" fmla="*/ 3513221 w 3721768"/>
              <a:gd name="connsiteY7" fmla="*/ 5791200 h 5791200"/>
              <a:gd name="connsiteX8" fmla="*/ 0 w 3721768"/>
              <a:gd name="connsiteY8" fmla="*/ 5791200 h 5791200"/>
              <a:gd name="connsiteX9" fmla="*/ 0 w 3721768"/>
              <a:gd name="connsiteY9" fmla="*/ 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1768" h="5791200">
                <a:moveTo>
                  <a:pt x="0" y="0"/>
                </a:moveTo>
                <a:lnTo>
                  <a:pt x="0" y="0"/>
                </a:lnTo>
                <a:cubicBezTo>
                  <a:pt x="202988" y="20299"/>
                  <a:pt x="106681" y="16042"/>
                  <a:pt x="288758" y="16042"/>
                </a:cubicBezTo>
                <a:lnTo>
                  <a:pt x="3513221" y="16042"/>
                </a:lnTo>
                <a:lnTo>
                  <a:pt x="3513221" y="465221"/>
                </a:lnTo>
                <a:lnTo>
                  <a:pt x="3721768" y="673768"/>
                </a:lnTo>
                <a:lnTo>
                  <a:pt x="3513221" y="882315"/>
                </a:lnTo>
                <a:lnTo>
                  <a:pt x="3513221" y="5791200"/>
                </a:lnTo>
                <a:lnTo>
                  <a:pt x="0" y="5791200"/>
                </a:lnTo>
                <a:lnTo>
                  <a:pt x="0" y="0"/>
                </a:lnTo>
                <a:close/>
              </a:path>
            </a:pathLst>
          </a:custGeom>
          <a:blipFill>
            <a:blip r:embed="rId3"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090D4E0-BD9F-CA4B-A5DF-5B3C66382426}"/>
              </a:ext>
            </a:extLst>
          </p:cNvPr>
          <p:cNvSpPr/>
          <p:nvPr userDrawn="1"/>
        </p:nvSpPr>
        <p:spPr>
          <a:xfrm>
            <a:off x="-1" y="773722"/>
            <a:ext cx="8201466" cy="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1979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1FFBB9D-D0BE-1B48-AF0C-98EBD3FE7141}"/>
              </a:ext>
            </a:extLst>
          </p:cNvPr>
          <p:cNvSpPr>
            <a:spLocks noGrp="1"/>
          </p:cNvSpPr>
          <p:nvPr>
            <p:ph type="ctrTitle"/>
          </p:nvPr>
        </p:nvSpPr>
        <p:spPr>
          <a:xfrm>
            <a:off x="178676" y="126398"/>
            <a:ext cx="7567448" cy="556774"/>
          </a:xfrm>
          <a:prstGeom prst="rect">
            <a:avLst/>
          </a:prstGeom>
        </p:spPr>
        <p:txBody>
          <a:bodyPr anchor="ct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Rectangle 19">
            <a:extLst>
              <a:ext uri="{FF2B5EF4-FFF2-40B4-BE49-F238E27FC236}">
                <a16:creationId xmlns:a16="http://schemas.microsoft.com/office/drawing/2014/main" id="{3090D4E0-BD9F-CA4B-A5DF-5B3C66382426}"/>
              </a:ext>
            </a:extLst>
          </p:cNvPr>
          <p:cNvSpPr/>
          <p:nvPr userDrawn="1"/>
        </p:nvSpPr>
        <p:spPr>
          <a:xfrm>
            <a:off x="-1" y="773722"/>
            <a:ext cx="8201466" cy="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2">
            <a:extLst>
              <a:ext uri="{FF2B5EF4-FFF2-40B4-BE49-F238E27FC236}">
                <a16:creationId xmlns:a16="http://schemas.microsoft.com/office/drawing/2014/main" id="{A804D990-3B78-BE40-A3EB-84BF8DBF984F}"/>
              </a:ext>
            </a:extLst>
          </p:cNvPr>
          <p:cNvSpPr/>
          <p:nvPr userDrawn="1"/>
        </p:nvSpPr>
        <p:spPr>
          <a:xfrm>
            <a:off x="-55756" y="869795"/>
            <a:ext cx="3657600" cy="5791770"/>
          </a:xfrm>
          <a:custGeom>
            <a:avLst/>
            <a:gdLst>
              <a:gd name="connsiteX0" fmla="*/ 0 w 3735658"/>
              <a:gd name="connsiteY0" fmla="*/ 0 h 5887844"/>
              <a:gd name="connsiteX1" fmla="*/ 3546088 w 3735658"/>
              <a:gd name="connsiteY1" fmla="*/ 0 h 5887844"/>
              <a:gd name="connsiteX2" fmla="*/ 3546088 w 3735658"/>
              <a:gd name="connsiteY2" fmla="*/ 446049 h 5887844"/>
              <a:gd name="connsiteX3" fmla="*/ 3735658 w 3735658"/>
              <a:gd name="connsiteY3" fmla="*/ 635619 h 5887844"/>
              <a:gd name="connsiteX4" fmla="*/ 3557239 w 3735658"/>
              <a:gd name="connsiteY4" fmla="*/ 814038 h 5887844"/>
              <a:gd name="connsiteX5" fmla="*/ 3557239 w 3735658"/>
              <a:gd name="connsiteY5" fmla="*/ 5887844 h 5887844"/>
              <a:gd name="connsiteX6" fmla="*/ 44605 w 3735658"/>
              <a:gd name="connsiteY6" fmla="*/ 5887844 h 5887844"/>
              <a:gd name="connsiteX7" fmla="*/ 0 w 3735658"/>
              <a:gd name="connsiteY7" fmla="*/ 0 h 588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5658" h="5887844">
                <a:moveTo>
                  <a:pt x="0" y="0"/>
                </a:moveTo>
                <a:lnTo>
                  <a:pt x="3546088" y="0"/>
                </a:lnTo>
                <a:lnTo>
                  <a:pt x="3546088" y="446049"/>
                </a:lnTo>
                <a:lnTo>
                  <a:pt x="3735658" y="635619"/>
                </a:lnTo>
                <a:lnTo>
                  <a:pt x="3557239" y="814038"/>
                </a:lnTo>
                <a:lnTo>
                  <a:pt x="3557239" y="5887844"/>
                </a:lnTo>
                <a:lnTo>
                  <a:pt x="44605" y="5887844"/>
                </a:lnTo>
                <a:lnTo>
                  <a:pt x="0" y="0"/>
                </a:lnTo>
                <a:close/>
              </a:path>
            </a:pathLst>
          </a:custGeom>
          <a:blipFill dpi="0" rotWithShape="1">
            <a:blip r:embed="rId2"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74E7B2E1-2B16-1C49-B5FE-D1D97E1B3802}"/>
              </a:ext>
            </a:extLst>
          </p:cNvPr>
          <p:cNvGrpSpPr/>
          <p:nvPr userDrawn="1"/>
        </p:nvGrpSpPr>
        <p:grpSpPr>
          <a:xfrm>
            <a:off x="4280840" y="1187617"/>
            <a:ext cx="3281786" cy="2533015"/>
            <a:chOff x="1408386" y="3384330"/>
            <a:chExt cx="2564524" cy="2192928"/>
          </a:xfrm>
        </p:grpSpPr>
        <p:sp>
          <p:nvSpPr>
            <p:cNvPr id="21" name="Snip Single Corner Rectangle 20">
              <a:extLst>
                <a:ext uri="{FF2B5EF4-FFF2-40B4-BE49-F238E27FC236}">
                  <a16:creationId xmlns:a16="http://schemas.microsoft.com/office/drawing/2014/main" id="{86629D80-35A3-CC46-B29D-2B2A5150A945}"/>
                </a:ext>
              </a:extLst>
            </p:cNvPr>
            <p:cNvSpPr/>
            <p:nvPr userDrawn="1"/>
          </p:nvSpPr>
          <p:spPr>
            <a:xfrm>
              <a:off x="1408386" y="3384330"/>
              <a:ext cx="2564524" cy="2192928"/>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2DBEC2E0-355C-0443-84D1-3744E36E9E70}"/>
                </a:ext>
              </a:extLst>
            </p:cNvPr>
            <p:cNvCxnSpPr>
              <a:cxnSpLocks/>
            </p:cNvCxnSpPr>
            <p:nvPr userDrawn="1"/>
          </p:nvCxnSpPr>
          <p:spPr>
            <a:xfrm>
              <a:off x="1408386" y="3384330"/>
              <a:ext cx="0" cy="207214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7" name="Content Placeholder 2">
            <a:extLst>
              <a:ext uri="{FF2B5EF4-FFF2-40B4-BE49-F238E27FC236}">
                <a16:creationId xmlns:a16="http://schemas.microsoft.com/office/drawing/2014/main" id="{B70BD12A-D839-8340-B463-EA532ABD838F}"/>
              </a:ext>
            </a:extLst>
          </p:cNvPr>
          <p:cNvSpPr>
            <a:spLocks noGrp="1"/>
          </p:cNvSpPr>
          <p:nvPr>
            <p:ph idx="15" hasCustomPrompt="1"/>
          </p:nvPr>
        </p:nvSpPr>
        <p:spPr>
          <a:xfrm>
            <a:off x="4469564" y="1396012"/>
            <a:ext cx="2781089" cy="2126600"/>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grpSp>
        <p:nvGrpSpPr>
          <p:cNvPr id="28" name="Group 27">
            <a:extLst>
              <a:ext uri="{FF2B5EF4-FFF2-40B4-BE49-F238E27FC236}">
                <a16:creationId xmlns:a16="http://schemas.microsoft.com/office/drawing/2014/main" id="{62C487DE-A8D2-4E49-ABEF-ECFD0C1D2B90}"/>
              </a:ext>
            </a:extLst>
          </p:cNvPr>
          <p:cNvGrpSpPr/>
          <p:nvPr userDrawn="1"/>
        </p:nvGrpSpPr>
        <p:grpSpPr>
          <a:xfrm>
            <a:off x="7925024" y="1187617"/>
            <a:ext cx="3284444" cy="2533015"/>
            <a:chOff x="1408386" y="3384330"/>
            <a:chExt cx="2564524" cy="2192928"/>
          </a:xfrm>
        </p:grpSpPr>
        <p:sp>
          <p:nvSpPr>
            <p:cNvPr id="29" name="Snip Single Corner Rectangle 28">
              <a:extLst>
                <a:ext uri="{FF2B5EF4-FFF2-40B4-BE49-F238E27FC236}">
                  <a16:creationId xmlns:a16="http://schemas.microsoft.com/office/drawing/2014/main" id="{969A0569-2FFA-7A4B-B3AA-53067415E27E}"/>
                </a:ext>
              </a:extLst>
            </p:cNvPr>
            <p:cNvSpPr/>
            <p:nvPr userDrawn="1"/>
          </p:nvSpPr>
          <p:spPr>
            <a:xfrm>
              <a:off x="1408386" y="3384330"/>
              <a:ext cx="2564524" cy="2192928"/>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7664481B-43D2-FB41-964E-78254E934BA2}"/>
                </a:ext>
              </a:extLst>
            </p:cNvPr>
            <p:cNvCxnSpPr>
              <a:cxnSpLocks/>
            </p:cNvCxnSpPr>
            <p:nvPr userDrawn="1"/>
          </p:nvCxnSpPr>
          <p:spPr>
            <a:xfrm>
              <a:off x="1408386" y="3384330"/>
              <a:ext cx="0" cy="207214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 name="Content Placeholder 2">
            <a:extLst>
              <a:ext uri="{FF2B5EF4-FFF2-40B4-BE49-F238E27FC236}">
                <a16:creationId xmlns:a16="http://schemas.microsoft.com/office/drawing/2014/main" id="{ECEB77AA-F103-E948-A94A-BAAA5EF7B894}"/>
              </a:ext>
            </a:extLst>
          </p:cNvPr>
          <p:cNvSpPr>
            <a:spLocks noGrp="1"/>
          </p:cNvSpPr>
          <p:nvPr>
            <p:ph idx="16" hasCustomPrompt="1"/>
          </p:nvPr>
        </p:nvSpPr>
        <p:spPr>
          <a:xfrm>
            <a:off x="8113751" y="1396012"/>
            <a:ext cx="2783748" cy="2126600"/>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grpSp>
        <p:nvGrpSpPr>
          <p:cNvPr id="32" name="Group 31">
            <a:extLst>
              <a:ext uri="{FF2B5EF4-FFF2-40B4-BE49-F238E27FC236}">
                <a16:creationId xmlns:a16="http://schemas.microsoft.com/office/drawing/2014/main" id="{E9C815F8-760E-2E47-A593-FE9DB526605B}"/>
              </a:ext>
            </a:extLst>
          </p:cNvPr>
          <p:cNvGrpSpPr/>
          <p:nvPr userDrawn="1"/>
        </p:nvGrpSpPr>
        <p:grpSpPr>
          <a:xfrm>
            <a:off x="4280839" y="3828840"/>
            <a:ext cx="3281787" cy="2498980"/>
            <a:chOff x="1408386" y="3384330"/>
            <a:chExt cx="2564524" cy="2192928"/>
          </a:xfrm>
        </p:grpSpPr>
        <p:sp>
          <p:nvSpPr>
            <p:cNvPr id="33" name="Snip Single Corner Rectangle 32">
              <a:extLst>
                <a:ext uri="{FF2B5EF4-FFF2-40B4-BE49-F238E27FC236}">
                  <a16:creationId xmlns:a16="http://schemas.microsoft.com/office/drawing/2014/main" id="{B6A3D136-8F1E-484E-B6B9-C0A2C6A9E427}"/>
                </a:ext>
              </a:extLst>
            </p:cNvPr>
            <p:cNvSpPr/>
            <p:nvPr userDrawn="1"/>
          </p:nvSpPr>
          <p:spPr>
            <a:xfrm>
              <a:off x="1408386" y="3384330"/>
              <a:ext cx="2564524" cy="2192928"/>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0835AC89-24E3-AA48-956D-D9512362A269}"/>
                </a:ext>
              </a:extLst>
            </p:cNvPr>
            <p:cNvCxnSpPr>
              <a:cxnSpLocks/>
            </p:cNvCxnSpPr>
            <p:nvPr userDrawn="1"/>
          </p:nvCxnSpPr>
          <p:spPr>
            <a:xfrm>
              <a:off x="1408386" y="3384330"/>
              <a:ext cx="0" cy="207214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5" name="Content Placeholder 2">
            <a:extLst>
              <a:ext uri="{FF2B5EF4-FFF2-40B4-BE49-F238E27FC236}">
                <a16:creationId xmlns:a16="http://schemas.microsoft.com/office/drawing/2014/main" id="{CA1688CA-3C72-B340-875F-346005E447EB}"/>
              </a:ext>
            </a:extLst>
          </p:cNvPr>
          <p:cNvSpPr>
            <a:spLocks noGrp="1"/>
          </p:cNvSpPr>
          <p:nvPr>
            <p:ph idx="17" hasCustomPrompt="1"/>
          </p:nvPr>
        </p:nvSpPr>
        <p:spPr>
          <a:xfrm>
            <a:off x="4469565" y="4031774"/>
            <a:ext cx="2781088" cy="2098026"/>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grpSp>
        <p:nvGrpSpPr>
          <p:cNvPr id="36" name="Group 35">
            <a:extLst>
              <a:ext uri="{FF2B5EF4-FFF2-40B4-BE49-F238E27FC236}">
                <a16:creationId xmlns:a16="http://schemas.microsoft.com/office/drawing/2014/main" id="{D24B0AD2-38D1-5D48-AFFB-C80A80B6B571}"/>
              </a:ext>
            </a:extLst>
          </p:cNvPr>
          <p:cNvGrpSpPr/>
          <p:nvPr userDrawn="1"/>
        </p:nvGrpSpPr>
        <p:grpSpPr>
          <a:xfrm>
            <a:off x="7925024" y="3828840"/>
            <a:ext cx="3284444" cy="2498980"/>
            <a:chOff x="1408386" y="3384330"/>
            <a:chExt cx="2564524" cy="2192928"/>
          </a:xfrm>
        </p:grpSpPr>
        <p:sp>
          <p:nvSpPr>
            <p:cNvPr id="37" name="Snip Single Corner Rectangle 36">
              <a:extLst>
                <a:ext uri="{FF2B5EF4-FFF2-40B4-BE49-F238E27FC236}">
                  <a16:creationId xmlns:a16="http://schemas.microsoft.com/office/drawing/2014/main" id="{FBF7A760-3E67-A54B-8EB9-965CE1FAC6FC}"/>
                </a:ext>
              </a:extLst>
            </p:cNvPr>
            <p:cNvSpPr/>
            <p:nvPr userDrawn="1"/>
          </p:nvSpPr>
          <p:spPr>
            <a:xfrm>
              <a:off x="1408386" y="3384330"/>
              <a:ext cx="2564524" cy="2192928"/>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D4777E26-60EC-B047-AEBC-7F7FD3EB51CA}"/>
                </a:ext>
              </a:extLst>
            </p:cNvPr>
            <p:cNvCxnSpPr>
              <a:cxnSpLocks/>
            </p:cNvCxnSpPr>
            <p:nvPr userDrawn="1"/>
          </p:nvCxnSpPr>
          <p:spPr>
            <a:xfrm>
              <a:off x="1408386" y="3384330"/>
              <a:ext cx="0" cy="207214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9" name="Content Placeholder 2">
            <a:extLst>
              <a:ext uri="{FF2B5EF4-FFF2-40B4-BE49-F238E27FC236}">
                <a16:creationId xmlns:a16="http://schemas.microsoft.com/office/drawing/2014/main" id="{74C82F96-1EA8-F04F-9C53-EEC502B188D3}"/>
              </a:ext>
            </a:extLst>
          </p:cNvPr>
          <p:cNvSpPr>
            <a:spLocks noGrp="1"/>
          </p:cNvSpPr>
          <p:nvPr>
            <p:ph idx="18" hasCustomPrompt="1"/>
          </p:nvPr>
        </p:nvSpPr>
        <p:spPr>
          <a:xfrm>
            <a:off x="8147562" y="4031774"/>
            <a:ext cx="2749937" cy="2098026"/>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spTree>
    <p:extLst>
      <p:ext uri="{BB962C8B-B14F-4D97-AF65-F5344CB8AC3E}">
        <p14:creationId xmlns:p14="http://schemas.microsoft.com/office/powerpoint/2010/main" val="145790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2737EB-FC6A-F14A-8167-832A8B609D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168" y="773722"/>
            <a:ext cx="5030413" cy="5966967"/>
          </a:xfrm>
          <a:prstGeom prst="rect">
            <a:avLst/>
          </a:prstGeom>
        </p:spPr>
      </p:pic>
      <p:sp>
        <p:nvSpPr>
          <p:cNvPr id="14" name="Text Placeholder 5">
            <a:extLst>
              <a:ext uri="{FF2B5EF4-FFF2-40B4-BE49-F238E27FC236}">
                <a16:creationId xmlns:a16="http://schemas.microsoft.com/office/drawing/2014/main" id="{E985B39A-24FA-174A-950F-DE35D748AC69}"/>
              </a:ext>
            </a:extLst>
          </p:cNvPr>
          <p:cNvSpPr>
            <a:spLocks noGrp="1"/>
          </p:cNvSpPr>
          <p:nvPr>
            <p:ph type="body" sz="quarter" idx="11"/>
          </p:nvPr>
        </p:nvSpPr>
        <p:spPr>
          <a:xfrm>
            <a:off x="215900" y="1216516"/>
            <a:ext cx="3505674" cy="5050933"/>
          </a:xfrm>
          <a:prstGeom prst="rect">
            <a:avLst/>
          </a:prstGeom>
        </p:spPr>
        <p:txBody>
          <a:bodyPr/>
          <a:lstStyle>
            <a:lvl1pPr marL="0" indent="0">
              <a:buFontTx/>
              <a:buNone/>
              <a:defRPr sz="1800" i="1">
                <a:solidFill>
                  <a:schemeClr val="bg1"/>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9" name="Text Placeholder 8">
            <a:extLst>
              <a:ext uri="{FF2B5EF4-FFF2-40B4-BE49-F238E27FC236}">
                <a16:creationId xmlns:a16="http://schemas.microsoft.com/office/drawing/2014/main" id="{FA88FECF-CBBC-6B4A-82D8-C48C7E968DB0}"/>
              </a:ext>
            </a:extLst>
          </p:cNvPr>
          <p:cNvSpPr>
            <a:spLocks noGrp="1"/>
          </p:cNvSpPr>
          <p:nvPr>
            <p:ph type="body" sz="quarter" idx="12" hasCustomPrompt="1"/>
          </p:nvPr>
        </p:nvSpPr>
        <p:spPr>
          <a:xfrm>
            <a:off x="4782469" y="1176338"/>
            <a:ext cx="552403" cy="627691"/>
          </a:xfrm>
          <a:prstGeom prst="rect">
            <a:avLst/>
          </a:prstGeom>
        </p:spPr>
        <p:txBody>
          <a:bodyPr/>
          <a:lstStyle>
            <a:lvl1pPr marL="0" indent="0" algn="r">
              <a:buFontTx/>
              <a:buNone/>
              <a:defRPr sz="4400" b="1" i="1">
                <a:solidFill>
                  <a:schemeClr val="bg1">
                    <a:lumMod val="75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a:t>
            </a:r>
          </a:p>
        </p:txBody>
      </p:sp>
      <p:sp>
        <p:nvSpPr>
          <p:cNvPr id="17" name="Text Placeholder 8">
            <a:extLst>
              <a:ext uri="{FF2B5EF4-FFF2-40B4-BE49-F238E27FC236}">
                <a16:creationId xmlns:a16="http://schemas.microsoft.com/office/drawing/2014/main" id="{CCD49D6E-C540-9F4E-8C04-EBC741C00A50}"/>
              </a:ext>
            </a:extLst>
          </p:cNvPr>
          <p:cNvSpPr>
            <a:spLocks noGrp="1"/>
          </p:cNvSpPr>
          <p:nvPr>
            <p:ph type="body" sz="quarter" idx="13" hasCustomPrompt="1"/>
          </p:nvPr>
        </p:nvSpPr>
        <p:spPr>
          <a:xfrm>
            <a:off x="4782469" y="3053119"/>
            <a:ext cx="552403" cy="627691"/>
          </a:xfrm>
          <a:prstGeom prst="rect">
            <a:avLst/>
          </a:prstGeom>
        </p:spPr>
        <p:txBody>
          <a:bodyPr/>
          <a:lstStyle>
            <a:lvl1pPr marL="0" indent="0" algn="r">
              <a:buFontTx/>
              <a:buNone/>
              <a:defRPr sz="4400" b="1" i="1">
                <a:solidFill>
                  <a:schemeClr val="bg1">
                    <a:lumMod val="75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2</a:t>
            </a:r>
          </a:p>
        </p:txBody>
      </p:sp>
      <p:sp>
        <p:nvSpPr>
          <p:cNvPr id="18" name="Text Placeholder 8">
            <a:extLst>
              <a:ext uri="{FF2B5EF4-FFF2-40B4-BE49-F238E27FC236}">
                <a16:creationId xmlns:a16="http://schemas.microsoft.com/office/drawing/2014/main" id="{DA8E8A4C-2A5B-D442-9285-D3F6CAED67D7}"/>
              </a:ext>
            </a:extLst>
          </p:cNvPr>
          <p:cNvSpPr>
            <a:spLocks noGrp="1"/>
          </p:cNvSpPr>
          <p:nvPr>
            <p:ph type="body" sz="quarter" idx="14" hasCustomPrompt="1"/>
          </p:nvPr>
        </p:nvSpPr>
        <p:spPr>
          <a:xfrm>
            <a:off x="4782469" y="4899087"/>
            <a:ext cx="552403" cy="627691"/>
          </a:xfrm>
          <a:prstGeom prst="rect">
            <a:avLst/>
          </a:prstGeom>
        </p:spPr>
        <p:txBody>
          <a:bodyPr/>
          <a:lstStyle>
            <a:lvl1pPr marL="0" indent="0" algn="r">
              <a:buFontTx/>
              <a:buNone/>
              <a:defRPr sz="4400" b="1" i="1">
                <a:solidFill>
                  <a:schemeClr val="bg1">
                    <a:lumMod val="75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3</a:t>
            </a:r>
          </a:p>
        </p:txBody>
      </p:sp>
      <p:sp>
        <p:nvSpPr>
          <p:cNvPr id="19" name="Text Placeholder 5">
            <a:extLst>
              <a:ext uri="{FF2B5EF4-FFF2-40B4-BE49-F238E27FC236}">
                <a16:creationId xmlns:a16="http://schemas.microsoft.com/office/drawing/2014/main" id="{091DAC77-D983-D24E-AC8F-3E8667D6D0FA}"/>
              </a:ext>
            </a:extLst>
          </p:cNvPr>
          <p:cNvSpPr>
            <a:spLocks noGrp="1"/>
          </p:cNvSpPr>
          <p:nvPr>
            <p:ph type="body" sz="quarter" idx="15"/>
          </p:nvPr>
        </p:nvSpPr>
        <p:spPr>
          <a:xfrm>
            <a:off x="5459238" y="1175653"/>
            <a:ext cx="6379836" cy="1609797"/>
          </a:xfrm>
          <a:prstGeom prst="rect">
            <a:avLst/>
          </a:prstGeom>
        </p:spPr>
        <p:txBody>
          <a:bodyPr/>
          <a:lstStyle>
            <a:lvl1pPr marL="0" indent="0">
              <a:buFontTx/>
              <a:buNone/>
              <a:defRPr sz="1400" i="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2" name="Text Placeholder 5">
            <a:extLst>
              <a:ext uri="{FF2B5EF4-FFF2-40B4-BE49-F238E27FC236}">
                <a16:creationId xmlns:a16="http://schemas.microsoft.com/office/drawing/2014/main" id="{3DA9BC8B-A6F8-474D-9404-3C8B87114CF0}"/>
              </a:ext>
            </a:extLst>
          </p:cNvPr>
          <p:cNvSpPr>
            <a:spLocks noGrp="1"/>
          </p:cNvSpPr>
          <p:nvPr>
            <p:ph type="body" sz="quarter" idx="16"/>
          </p:nvPr>
        </p:nvSpPr>
        <p:spPr>
          <a:xfrm>
            <a:off x="5459237" y="3053119"/>
            <a:ext cx="6379837" cy="1609797"/>
          </a:xfrm>
          <a:prstGeom prst="rect">
            <a:avLst/>
          </a:prstGeom>
        </p:spPr>
        <p:txBody>
          <a:bodyPr/>
          <a:lstStyle>
            <a:lvl1pPr marL="0" indent="0">
              <a:buFontTx/>
              <a:buNone/>
              <a:defRPr sz="1400" i="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3" name="Text Placeholder 5">
            <a:extLst>
              <a:ext uri="{FF2B5EF4-FFF2-40B4-BE49-F238E27FC236}">
                <a16:creationId xmlns:a16="http://schemas.microsoft.com/office/drawing/2014/main" id="{5EE05FC2-B431-DB49-A549-8E72FEB60497}"/>
              </a:ext>
            </a:extLst>
          </p:cNvPr>
          <p:cNvSpPr>
            <a:spLocks noGrp="1"/>
          </p:cNvSpPr>
          <p:nvPr>
            <p:ph type="body" sz="quarter" idx="17"/>
          </p:nvPr>
        </p:nvSpPr>
        <p:spPr>
          <a:xfrm>
            <a:off x="5459236" y="4892056"/>
            <a:ext cx="6379838" cy="1609797"/>
          </a:xfrm>
          <a:prstGeom prst="rect">
            <a:avLst/>
          </a:prstGeom>
        </p:spPr>
        <p:txBody>
          <a:bodyPr/>
          <a:lstStyle>
            <a:lvl1pPr marL="0" indent="0">
              <a:buFontTx/>
              <a:buNone/>
              <a:defRPr sz="1400" i="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0" name="Rectangle 19">
            <a:extLst>
              <a:ext uri="{FF2B5EF4-FFF2-40B4-BE49-F238E27FC236}">
                <a16:creationId xmlns:a16="http://schemas.microsoft.com/office/drawing/2014/main" id="{3090D4E0-BD9F-CA4B-A5DF-5B3C66382426}"/>
              </a:ext>
            </a:extLst>
          </p:cNvPr>
          <p:cNvSpPr/>
          <p:nvPr userDrawn="1"/>
        </p:nvSpPr>
        <p:spPr>
          <a:xfrm>
            <a:off x="-1" y="773722"/>
            <a:ext cx="8201466" cy="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D008E70-A171-9042-ACD5-7EAD508318CA}"/>
              </a:ext>
            </a:extLst>
          </p:cNvPr>
          <p:cNvSpPr/>
          <p:nvPr userDrawn="1"/>
        </p:nvSpPr>
        <p:spPr>
          <a:xfrm>
            <a:off x="-1" y="6661565"/>
            <a:ext cx="8201466" cy="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1">
            <a:extLst>
              <a:ext uri="{FF2B5EF4-FFF2-40B4-BE49-F238E27FC236}">
                <a16:creationId xmlns:a16="http://schemas.microsoft.com/office/drawing/2014/main" id="{61FFBB9D-D0BE-1B48-AF0C-98EBD3FE7141}"/>
              </a:ext>
            </a:extLst>
          </p:cNvPr>
          <p:cNvSpPr>
            <a:spLocks noGrp="1"/>
          </p:cNvSpPr>
          <p:nvPr>
            <p:ph type="ctrTitle"/>
          </p:nvPr>
        </p:nvSpPr>
        <p:spPr>
          <a:xfrm>
            <a:off x="178676" y="126398"/>
            <a:ext cx="7567448" cy="556774"/>
          </a:xfrm>
          <a:prstGeom prst="rect">
            <a:avLst/>
          </a:prstGeom>
        </p:spPr>
        <p:txBody>
          <a:bodyPr anchor="ct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72103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18A12D-0794-5B49-8169-F845E377D5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53770"/>
            <a:ext cx="7924800" cy="5820668"/>
          </a:xfrm>
          <a:prstGeom prst="rect">
            <a:avLst/>
          </a:prstGeom>
        </p:spPr>
      </p:pic>
      <p:sp>
        <p:nvSpPr>
          <p:cNvPr id="14" name="Text Placeholder 5">
            <a:extLst>
              <a:ext uri="{FF2B5EF4-FFF2-40B4-BE49-F238E27FC236}">
                <a16:creationId xmlns:a16="http://schemas.microsoft.com/office/drawing/2014/main" id="{E985B39A-24FA-174A-950F-DE35D748AC69}"/>
              </a:ext>
            </a:extLst>
          </p:cNvPr>
          <p:cNvSpPr>
            <a:spLocks noGrp="1"/>
          </p:cNvSpPr>
          <p:nvPr>
            <p:ph type="body" sz="quarter" idx="11"/>
          </p:nvPr>
        </p:nvSpPr>
        <p:spPr>
          <a:xfrm>
            <a:off x="215900" y="1216516"/>
            <a:ext cx="3202214" cy="5050933"/>
          </a:xfrm>
          <a:prstGeom prst="rect">
            <a:avLst/>
          </a:prstGeom>
        </p:spPr>
        <p:txBody>
          <a:bodyPr/>
          <a:lstStyle>
            <a:lvl1pPr marL="0" indent="0">
              <a:buFontTx/>
              <a:buNone/>
              <a:defRPr sz="1800" i="1">
                <a:solidFill>
                  <a:schemeClr val="bg1"/>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9" name="Text Placeholder 5">
            <a:extLst>
              <a:ext uri="{FF2B5EF4-FFF2-40B4-BE49-F238E27FC236}">
                <a16:creationId xmlns:a16="http://schemas.microsoft.com/office/drawing/2014/main" id="{091DAC77-D983-D24E-AC8F-3E8667D6D0FA}"/>
              </a:ext>
            </a:extLst>
          </p:cNvPr>
          <p:cNvSpPr>
            <a:spLocks noGrp="1"/>
          </p:cNvSpPr>
          <p:nvPr>
            <p:ph type="body" sz="quarter" idx="15"/>
          </p:nvPr>
        </p:nvSpPr>
        <p:spPr>
          <a:xfrm>
            <a:off x="8011886" y="1175653"/>
            <a:ext cx="3827188" cy="1609797"/>
          </a:xfrm>
          <a:prstGeom prst="rect">
            <a:avLst/>
          </a:prstGeom>
        </p:spPr>
        <p:txBody>
          <a:bodyPr/>
          <a:lstStyle>
            <a:lvl1pPr marL="0" indent="0">
              <a:buFontTx/>
              <a:buNone/>
              <a:defRPr sz="1400" i="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2" name="Text Placeholder 5">
            <a:extLst>
              <a:ext uri="{FF2B5EF4-FFF2-40B4-BE49-F238E27FC236}">
                <a16:creationId xmlns:a16="http://schemas.microsoft.com/office/drawing/2014/main" id="{3DA9BC8B-A6F8-474D-9404-3C8B87114CF0}"/>
              </a:ext>
            </a:extLst>
          </p:cNvPr>
          <p:cNvSpPr>
            <a:spLocks noGrp="1"/>
          </p:cNvSpPr>
          <p:nvPr>
            <p:ph type="body" sz="quarter" idx="16"/>
          </p:nvPr>
        </p:nvSpPr>
        <p:spPr>
          <a:xfrm>
            <a:off x="8011886" y="3053119"/>
            <a:ext cx="3827188" cy="1609797"/>
          </a:xfrm>
          <a:prstGeom prst="rect">
            <a:avLst/>
          </a:prstGeom>
        </p:spPr>
        <p:txBody>
          <a:bodyPr/>
          <a:lstStyle>
            <a:lvl1pPr marL="0" indent="0">
              <a:buFontTx/>
              <a:buNone/>
              <a:defRPr sz="1400" i="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3" name="Text Placeholder 5">
            <a:extLst>
              <a:ext uri="{FF2B5EF4-FFF2-40B4-BE49-F238E27FC236}">
                <a16:creationId xmlns:a16="http://schemas.microsoft.com/office/drawing/2014/main" id="{5EE05FC2-B431-DB49-A549-8E72FEB60497}"/>
              </a:ext>
            </a:extLst>
          </p:cNvPr>
          <p:cNvSpPr>
            <a:spLocks noGrp="1"/>
          </p:cNvSpPr>
          <p:nvPr>
            <p:ph type="body" sz="quarter" idx="17"/>
          </p:nvPr>
        </p:nvSpPr>
        <p:spPr>
          <a:xfrm>
            <a:off x="8011886" y="4892056"/>
            <a:ext cx="3827188" cy="1609797"/>
          </a:xfrm>
          <a:prstGeom prst="rect">
            <a:avLst/>
          </a:prstGeom>
        </p:spPr>
        <p:txBody>
          <a:bodyPr/>
          <a:lstStyle>
            <a:lvl1pPr marL="0" indent="0">
              <a:buFontTx/>
              <a:buNone/>
              <a:defRPr sz="1400" i="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0" name="Rectangle 19">
            <a:extLst>
              <a:ext uri="{FF2B5EF4-FFF2-40B4-BE49-F238E27FC236}">
                <a16:creationId xmlns:a16="http://schemas.microsoft.com/office/drawing/2014/main" id="{3090D4E0-BD9F-CA4B-A5DF-5B3C66382426}"/>
              </a:ext>
            </a:extLst>
          </p:cNvPr>
          <p:cNvSpPr/>
          <p:nvPr userDrawn="1"/>
        </p:nvSpPr>
        <p:spPr>
          <a:xfrm>
            <a:off x="-1" y="773722"/>
            <a:ext cx="8201466" cy="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1">
            <a:extLst>
              <a:ext uri="{FF2B5EF4-FFF2-40B4-BE49-F238E27FC236}">
                <a16:creationId xmlns:a16="http://schemas.microsoft.com/office/drawing/2014/main" id="{61FFBB9D-D0BE-1B48-AF0C-98EBD3FE7141}"/>
              </a:ext>
            </a:extLst>
          </p:cNvPr>
          <p:cNvSpPr>
            <a:spLocks noGrp="1"/>
          </p:cNvSpPr>
          <p:nvPr>
            <p:ph type="ctrTitle"/>
          </p:nvPr>
        </p:nvSpPr>
        <p:spPr>
          <a:xfrm>
            <a:off x="178676" y="126398"/>
            <a:ext cx="7567448" cy="556774"/>
          </a:xfrm>
          <a:prstGeom prst="rect">
            <a:avLst/>
          </a:prstGeom>
        </p:spPr>
        <p:txBody>
          <a:bodyPr anchor="ct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Text Placeholder 5">
            <a:extLst>
              <a:ext uri="{FF2B5EF4-FFF2-40B4-BE49-F238E27FC236}">
                <a16:creationId xmlns:a16="http://schemas.microsoft.com/office/drawing/2014/main" id="{633C7D0F-ABEE-CA48-AA19-9FC43777B7C4}"/>
              </a:ext>
            </a:extLst>
          </p:cNvPr>
          <p:cNvSpPr>
            <a:spLocks noGrp="1"/>
          </p:cNvSpPr>
          <p:nvPr>
            <p:ph type="body" sz="quarter" idx="18"/>
          </p:nvPr>
        </p:nvSpPr>
        <p:spPr>
          <a:xfrm>
            <a:off x="4070350" y="1216516"/>
            <a:ext cx="3202214" cy="5050933"/>
          </a:xfrm>
          <a:prstGeom prst="rect">
            <a:avLst/>
          </a:prstGeom>
        </p:spPr>
        <p:txBody>
          <a:bodyPr/>
          <a:lstStyle>
            <a:lvl1pPr marL="0" indent="0">
              <a:buFontTx/>
              <a:buNone/>
              <a:defRPr sz="1800" i="1">
                <a:solidFill>
                  <a:schemeClr val="bg1"/>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extLst>
      <p:ext uri="{BB962C8B-B14F-4D97-AF65-F5344CB8AC3E}">
        <p14:creationId xmlns:p14="http://schemas.microsoft.com/office/powerpoint/2010/main" val="3563384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A6A226-295A-AA49-9CEA-6D4C5647FCBB}"/>
              </a:ext>
            </a:extLst>
          </p:cNvPr>
          <p:cNvGrpSpPr/>
          <p:nvPr userDrawn="1"/>
        </p:nvGrpSpPr>
        <p:grpSpPr>
          <a:xfrm>
            <a:off x="8192538" y="1147518"/>
            <a:ext cx="3124512" cy="5285556"/>
            <a:chOff x="1408386" y="3384330"/>
            <a:chExt cx="3384050" cy="2876372"/>
          </a:xfrm>
        </p:grpSpPr>
        <p:sp>
          <p:nvSpPr>
            <p:cNvPr id="26" name="Snip Single Corner Rectangle 25">
              <a:extLst>
                <a:ext uri="{FF2B5EF4-FFF2-40B4-BE49-F238E27FC236}">
                  <a16:creationId xmlns:a16="http://schemas.microsoft.com/office/drawing/2014/main" id="{5B7167E5-A70E-204F-8AE9-C620FF2DAA11}"/>
                </a:ext>
              </a:extLst>
            </p:cNvPr>
            <p:cNvSpPr/>
            <p:nvPr userDrawn="1"/>
          </p:nvSpPr>
          <p:spPr>
            <a:xfrm>
              <a:off x="1408386" y="3384331"/>
              <a:ext cx="3384050" cy="2876371"/>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0D31B23F-B9C7-0240-AED3-1F559268E2F6}"/>
                </a:ext>
              </a:extLst>
            </p:cNvPr>
            <p:cNvCxnSpPr>
              <a:cxnSpLocks/>
            </p:cNvCxnSpPr>
            <p:nvPr userDrawn="1"/>
          </p:nvCxnSpPr>
          <p:spPr>
            <a:xfrm>
              <a:off x="1408386" y="3384330"/>
              <a:ext cx="0" cy="287637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52FFC8BD-F7DC-5144-B17D-FEA495035ED6}"/>
              </a:ext>
            </a:extLst>
          </p:cNvPr>
          <p:cNvSpPr>
            <a:spLocks noGrp="1"/>
          </p:cNvSpPr>
          <p:nvPr userDrawn="1">
            <p:ph type="subTitle" idx="1" hasCustomPrompt="1"/>
          </p:nvPr>
        </p:nvSpPr>
        <p:spPr>
          <a:xfrm>
            <a:off x="942536" y="1175654"/>
            <a:ext cx="6930604" cy="513662"/>
          </a:xfrm>
          <a:prstGeom prst="rect">
            <a:avLst/>
          </a:prstGeom>
        </p:spPr>
        <p:txBody>
          <a:bodyPr anchor="t"/>
          <a:lstStyle>
            <a:lvl1pPr marL="0" indent="0" algn="l">
              <a:buNone/>
              <a:defRPr sz="2400" b="1" i="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Headline</a:t>
            </a:r>
          </a:p>
        </p:txBody>
      </p:sp>
      <p:cxnSp>
        <p:nvCxnSpPr>
          <p:cNvPr id="15" name="Straight Connector 14">
            <a:extLst>
              <a:ext uri="{FF2B5EF4-FFF2-40B4-BE49-F238E27FC236}">
                <a16:creationId xmlns:a16="http://schemas.microsoft.com/office/drawing/2014/main" id="{922FBD60-A4E5-8A41-BB18-9D2AA3B94560}"/>
              </a:ext>
            </a:extLst>
          </p:cNvPr>
          <p:cNvCxnSpPr>
            <a:cxnSpLocks/>
          </p:cNvCxnSpPr>
          <p:nvPr userDrawn="1"/>
        </p:nvCxnSpPr>
        <p:spPr>
          <a:xfrm>
            <a:off x="600709" y="1147517"/>
            <a:ext cx="0" cy="321648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ECBFA88-8CFE-CE4B-B464-958237FB5F17}"/>
              </a:ext>
            </a:extLst>
          </p:cNvPr>
          <p:cNvSpPr>
            <a:spLocks noGrp="1"/>
          </p:cNvSpPr>
          <p:nvPr>
            <p:ph type="body" sz="quarter" idx="10"/>
          </p:nvPr>
        </p:nvSpPr>
        <p:spPr>
          <a:xfrm>
            <a:off x="942974" y="1802373"/>
            <a:ext cx="6930165" cy="4302812"/>
          </a:xfrm>
          <a:prstGeom prst="rect">
            <a:avLst/>
          </a:prstGeom>
        </p:spPr>
        <p:txBody>
          <a:bodyPr/>
          <a:lstStyle>
            <a:lvl1pPr marL="0" indent="0">
              <a:buFontTx/>
              <a:buNone/>
              <a:defRPr sz="1800" i="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19" name="Text Placeholder 5">
            <a:extLst>
              <a:ext uri="{FF2B5EF4-FFF2-40B4-BE49-F238E27FC236}">
                <a16:creationId xmlns:a16="http://schemas.microsoft.com/office/drawing/2014/main" id="{091DAC77-D983-D24E-AC8F-3E8667D6D0FA}"/>
              </a:ext>
            </a:extLst>
          </p:cNvPr>
          <p:cNvSpPr>
            <a:spLocks noGrp="1"/>
          </p:cNvSpPr>
          <p:nvPr>
            <p:ph type="body" sz="quarter" idx="15"/>
          </p:nvPr>
        </p:nvSpPr>
        <p:spPr>
          <a:xfrm>
            <a:off x="8377415" y="2231173"/>
            <a:ext cx="2643527" cy="3903861"/>
          </a:xfrm>
          <a:prstGeom prst="rect">
            <a:avLst/>
          </a:prstGeom>
        </p:spPr>
        <p:txBody>
          <a:bodyPr/>
          <a:lstStyle>
            <a:lvl1pPr marL="0" indent="0">
              <a:buFontTx/>
              <a:buNone/>
              <a:defRPr sz="1400" i="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20" name="Rectangle 19">
            <a:extLst>
              <a:ext uri="{FF2B5EF4-FFF2-40B4-BE49-F238E27FC236}">
                <a16:creationId xmlns:a16="http://schemas.microsoft.com/office/drawing/2014/main" id="{3090D4E0-BD9F-CA4B-A5DF-5B3C66382426}"/>
              </a:ext>
            </a:extLst>
          </p:cNvPr>
          <p:cNvSpPr/>
          <p:nvPr userDrawn="1"/>
        </p:nvSpPr>
        <p:spPr>
          <a:xfrm>
            <a:off x="-1" y="773722"/>
            <a:ext cx="8201466" cy="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04D3FF48-EB6C-FE48-B79F-9665036B63D3}"/>
              </a:ext>
            </a:extLst>
          </p:cNvPr>
          <p:cNvSpPr>
            <a:spLocks noGrp="1"/>
          </p:cNvSpPr>
          <p:nvPr>
            <p:ph type="ctrTitle"/>
          </p:nvPr>
        </p:nvSpPr>
        <p:spPr>
          <a:xfrm>
            <a:off x="178676" y="126398"/>
            <a:ext cx="7567448" cy="556774"/>
          </a:xfrm>
          <a:prstGeom prst="rect">
            <a:avLst/>
          </a:prstGeom>
        </p:spPr>
        <p:txBody>
          <a:bodyPr anchor="ct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8" name="Text Placeholder 5">
            <a:extLst>
              <a:ext uri="{FF2B5EF4-FFF2-40B4-BE49-F238E27FC236}">
                <a16:creationId xmlns:a16="http://schemas.microsoft.com/office/drawing/2014/main" id="{EFACFC44-AEBE-C64C-B27F-406B9AB0DD36}"/>
              </a:ext>
            </a:extLst>
          </p:cNvPr>
          <p:cNvSpPr>
            <a:spLocks noGrp="1"/>
          </p:cNvSpPr>
          <p:nvPr>
            <p:ph type="body" sz="quarter" idx="16"/>
          </p:nvPr>
        </p:nvSpPr>
        <p:spPr>
          <a:xfrm>
            <a:off x="8387094" y="1418836"/>
            <a:ext cx="2633848" cy="673435"/>
          </a:xfrm>
          <a:prstGeom prst="rect">
            <a:avLst/>
          </a:prstGeom>
        </p:spPr>
        <p:txBody>
          <a:bodyPr/>
          <a:lstStyle>
            <a:lvl1pPr marL="0" indent="0">
              <a:buFontTx/>
              <a:buNone/>
              <a:defRPr sz="1800" i="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extLst>
      <p:ext uri="{BB962C8B-B14F-4D97-AF65-F5344CB8AC3E}">
        <p14:creationId xmlns:p14="http://schemas.microsoft.com/office/powerpoint/2010/main" val="168275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EF5A4E-A156-544F-BCB8-C953D2189F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651510" y="1431234"/>
            <a:ext cx="7540489" cy="4041914"/>
          </a:xfrm>
          <a:prstGeom prst="rect">
            <a:avLst/>
          </a:prstGeom>
        </p:spPr>
      </p:pic>
      <p:sp>
        <p:nvSpPr>
          <p:cNvPr id="9" name="Text Placeholder 8">
            <a:extLst>
              <a:ext uri="{FF2B5EF4-FFF2-40B4-BE49-F238E27FC236}">
                <a16:creationId xmlns:a16="http://schemas.microsoft.com/office/drawing/2014/main" id="{E18BD898-2B0A-4F44-A337-8FDDBEB00406}"/>
              </a:ext>
            </a:extLst>
          </p:cNvPr>
          <p:cNvSpPr>
            <a:spLocks noGrp="1"/>
          </p:cNvSpPr>
          <p:nvPr>
            <p:ph type="body" sz="quarter" idx="10"/>
          </p:nvPr>
        </p:nvSpPr>
        <p:spPr>
          <a:xfrm>
            <a:off x="809297" y="1755228"/>
            <a:ext cx="3394403" cy="3395334"/>
          </a:xfrm>
          <a:prstGeom prst="rect">
            <a:avLst/>
          </a:prstGeom>
        </p:spPr>
        <p:txBody>
          <a:bodyPr anchor="b"/>
          <a:lstStyle>
            <a:lvl1pPr marL="0" indent="0" algn="r">
              <a:buFontTx/>
              <a:buNone/>
              <a:defRPr sz="4500" b="1">
                <a:solidFill>
                  <a:schemeClr val="bg1"/>
                </a:solidFill>
                <a:latin typeface="Arial" panose="020B0604020202020204" pitchFamily="34" charset="0"/>
                <a:cs typeface="Arial" panose="020B0604020202020204" pitchFamily="34" charset="0"/>
              </a:defRPr>
            </a:lvl1pPr>
            <a:lvl2pPr algn="r">
              <a:defRPr sz="4500">
                <a:solidFill>
                  <a:schemeClr val="bg1"/>
                </a:solidFill>
                <a:latin typeface="Arial" panose="020B0604020202020204" pitchFamily="34" charset="0"/>
                <a:cs typeface="Arial" panose="020B0604020202020204" pitchFamily="34" charset="0"/>
              </a:defRPr>
            </a:lvl2pPr>
            <a:lvl3pPr algn="r">
              <a:defRPr sz="4500">
                <a:solidFill>
                  <a:schemeClr val="bg1"/>
                </a:solidFill>
                <a:latin typeface="Arial" panose="020B0604020202020204" pitchFamily="34" charset="0"/>
                <a:cs typeface="Arial" panose="020B0604020202020204" pitchFamily="34" charset="0"/>
              </a:defRPr>
            </a:lvl3pPr>
            <a:lvl4pPr algn="r">
              <a:defRPr sz="4500">
                <a:solidFill>
                  <a:schemeClr val="bg1"/>
                </a:solidFill>
                <a:latin typeface="Arial" panose="020B0604020202020204" pitchFamily="34" charset="0"/>
                <a:cs typeface="Arial" panose="020B0604020202020204" pitchFamily="34" charset="0"/>
              </a:defRPr>
            </a:lvl4pPr>
            <a:lvl5pPr algn="r">
              <a:defRPr sz="45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p:txBody>
      </p:sp>
      <p:pic>
        <p:nvPicPr>
          <p:cNvPr id="4" name="Picture 3">
            <a:extLst>
              <a:ext uri="{FF2B5EF4-FFF2-40B4-BE49-F238E27FC236}">
                <a16:creationId xmlns:a16="http://schemas.microsoft.com/office/drawing/2014/main" id="{502B0C28-AC59-C047-98DC-D591748224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46793" y="1631074"/>
            <a:ext cx="660400" cy="800100"/>
          </a:xfrm>
          <a:prstGeom prst="rect">
            <a:avLst/>
          </a:prstGeom>
        </p:spPr>
      </p:pic>
    </p:spTree>
    <p:extLst>
      <p:ext uri="{BB962C8B-B14F-4D97-AF65-F5344CB8AC3E}">
        <p14:creationId xmlns:p14="http://schemas.microsoft.com/office/powerpoint/2010/main" val="2847177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1584" y="473521"/>
            <a:ext cx="10688611" cy="487362"/>
          </a:xfrm>
          <a:prstGeom prst="rect">
            <a:avLst/>
          </a:prstGeom>
        </p:spPr>
        <p:txBody>
          <a:bodyPr>
            <a:noAutofit/>
          </a:bodyPr>
          <a:lstStyle>
            <a:lvl1pPr>
              <a:defRPr sz="2800" b="1">
                <a:solidFill>
                  <a:schemeClr val="tx2"/>
                </a:solidFill>
                <a:effectLst/>
              </a:defRPr>
            </a:lvl1pPr>
          </a:lstStyle>
          <a:p>
            <a:r>
              <a:rPr lang="en-US" dirty="0"/>
              <a:t>Click to edit Master title style</a:t>
            </a:r>
          </a:p>
        </p:txBody>
      </p:sp>
      <p:sp>
        <p:nvSpPr>
          <p:cNvPr id="3" name="Content Placeholder 2"/>
          <p:cNvSpPr>
            <a:spLocks noGrp="1"/>
          </p:cNvSpPr>
          <p:nvPr>
            <p:ph idx="1"/>
          </p:nvPr>
        </p:nvSpPr>
        <p:spPr>
          <a:xfrm>
            <a:off x="1219200" y="1517496"/>
            <a:ext cx="103632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609600" y="6416676"/>
            <a:ext cx="2844800" cy="365125"/>
          </a:xfrm>
          <a:prstGeom prst="rect">
            <a:avLst/>
          </a:prstGeom>
        </p:spPr>
        <p:txBody>
          <a:bodyPr/>
          <a:lstStyle/>
          <a:p>
            <a:fld id="{8A1843C8-8157-4B58-918B-6CAD844B97DA}" type="datetimeFigureOut">
              <a:rPr lang="en-US" smtClean="0"/>
              <a:pPr/>
              <a:t>8/9/2019</a:t>
            </a:fld>
            <a:endParaRPr lang="en-US"/>
          </a:p>
        </p:txBody>
      </p:sp>
      <p:sp>
        <p:nvSpPr>
          <p:cNvPr id="5" name="Footer Placeholder 4"/>
          <p:cNvSpPr>
            <a:spLocks noGrp="1"/>
          </p:cNvSpPr>
          <p:nvPr>
            <p:ph type="ftr" sz="quarter" idx="11"/>
          </p:nvPr>
        </p:nvSpPr>
        <p:spPr>
          <a:xfrm>
            <a:off x="4165600" y="6416676"/>
            <a:ext cx="3860800" cy="365125"/>
          </a:xfrm>
          <a:prstGeom prst="rect">
            <a:avLst/>
          </a:prstGeom>
        </p:spPr>
        <p:txBody>
          <a:bodyPr/>
          <a:lstStyle/>
          <a:p>
            <a:endParaRPr lang="en-US"/>
          </a:p>
        </p:txBody>
      </p:sp>
    </p:spTree>
    <p:extLst>
      <p:ext uri="{BB962C8B-B14F-4D97-AF65-F5344CB8AC3E}">
        <p14:creationId xmlns:p14="http://schemas.microsoft.com/office/powerpoint/2010/main" val="188601046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12340" y="30474"/>
            <a:ext cx="7112000" cy="487362"/>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609600" y="6416676"/>
            <a:ext cx="2844800" cy="365125"/>
          </a:xfrm>
          <a:prstGeom prst="rect">
            <a:avLst/>
          </a:prstGeom>
        </p:spPr>
        <p:txBody>
          <a:bodyPr/>
          <a:lstStyle/>
          <a:p>
            <a:fld id="{5B774C19-58B4-4EB6-9F9D-723508C18C34}" type="datetime1">
              <a:rPr lang="en-US" smtClean="0"/>
              <a:pPr/>
              <a:t>8/9/2019</a:t>
            </a:fld>
            <a:r>
              <a:rPr lang="en-US" dirty="0"/>
              <a:t>    </a:t>
            </a:r>
            <a:fld id="{1361C44C-EBA3-4F2A-80A0-6CB3826B1169}" type="slidenum">
              <a:rPr lang="en-US" smtClean="0"/>
              <a:pPr/>
              <a:t>‹#›</a:t>
            </a:fld>
            <a:endParaRPr lang="en-US" dirty="0"/>
          </a:p>
        </p:txBody>
      </p:sp>
      <p:sp>
        <p:nvSpPr>
          <p:cNvPr id="4" name="Footer Placeholder 3"/>
          <p:cNvSpPr>
            <a:spLocks noGrp="1"/>
          </p:cNvSpPr>
          <p:nvPr>
            <p:ph type="ftr" sz="quarter" idx="11"/>
          </p:nvPr>
        </p:nvSpPr>
        <p:spPr>
          <a:xfrm>
            <a:off x="4165600" y="6416676"/>
            <a:ext cx="3860800" cy="365125"/>
          </a:xfrm>
          <a:prstGeom prst="rect">
            <a:avLst/>
          </a:prstGeom>
        </p:spPr>
        <p:txBody>
          <a:bodyPr/>
          <a:lstStyle/>
          <a:p>
            <a:r>
              <a:rPr lang="en-US"/>
              <a:t>Confidential</a:t>
            </a:r>
          </a:p>
        </p:txBody>
      </p:sp>
    </p:spTree>
    <p:extLst>
      <p:ext uri="{BB962C8B-B14F-4D97-AF65-F5344CB8AC3E}">
        <p14:creationId xmlns:p14="http://schemas.microsoft.com/office/powerpoint/2010/main" val="361378649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3708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548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EF5A4E-A156-544F-BCB8-C953D2189FC6}"/>
              </a:ext>
            </a:extLst>
          </p:cNvPr>
          <p:cNvPicPr>
            <a:picLocks noChangeAspect="1"/>
          </p:cNvPicPr>
          <p:nvPr userDrawn="1"/>
        </p:nvPicPr>
        <p:blipFill rotWithShape="1">
          <a:blip r:embed="rId2"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4665785" y="1430216"/>
            <a:ext cx="7526215" cy="4043602"/>
          </a:xfrm>
          <a:prstGeom prst="rect">
            <a:avLst/>
          </a:prstGeom>
        </p:spPr>
      </p:pic>
      <p:pic>
        <p:nvPicPr>
          <p:cNvPr id="5" name="Picture 4">
            <a:extLst>
              <a:ext uri="{FF2B5EF4-FFF2-40B4-BE49-F238E27FC236}">
                <a16:creationId xmlns:a16="http://schemas.microsoft.com/office/drawing/2014/main" id="{612657C6-41B8-3A4A-B518-0FE093FE7A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46793" y="1631074"/>
            <a:ext cx="660400" cy="800100"/>
          </a:xfrm>
          <a:prstGeom prst="rect">
            <a:avLst/>
          </a:prstGeom>
        </p:spPr>
      </p:pic>
      <p:sp>
        <p:nvSpPr>
          <p:cNvPr id="9" name="Text Placeholder 8">
            <a:extLst>
              <a:ext uri="{FF2B5EF4-FFF2-40B4-BE49-F238E27FC236}">
                <a16:creationId xmlns:a16="http://schemas.microsoft.com/office/drawing/2014/main" id="{E18BD898-2B0A-4F44-A337-8FDDBEB00406}"/>
              </a:ext>
            </a:extLst>
          </p:cNvPr>
          <p:cNvSpPr>
            <a:spLocks noGrp="1"/>
          </p:cNvSpPr>
          <p:nvPr>
            <p:ph type="body" sz="quarter" idx="10"/>
          </p:nvPr>
        </p:nvSpPr>
        <p:spPr>
          <a:xfrm>
            <a:off x="809297" y="1755228"/>
            <a:ext cx="3394403" cy="3395334"/>
          </a:xfrm>
          <a:prstGeom prst="rect">
            <a:avLst/>
          </a:prstGeom>
        </p:spPr>
        <p:txBody>
          <a:bodyPr anchor="b"/>
          <a:lstStyle>
            <a:lvl1pPr marL="0" indent="0" algn="r">
              <a:buFontTx/>
              <a:buNone/>
              <a:defRPr sz="4500" b="1">
                <a:solidFill>
                  <a:schemeClr val="bg1"/>
                </a:solidFill>
                <a:latin typeface="Arial" panose="020B0604020202020204" pitchFamily="34" charset="0"/>
                <a:cs typeface="Arial" panose="020B0604020202020204" pitchFamily="34" charset="0"/>
              </a:defRPr>
            </a:lvl1pPr>
            <a:lvl2pPr algn="r">
              <a:defRPr sz="4500">
                <a:solidFill>
                  <a:schemeClr val="bg1"/>
                </a:solidFill>
                <a:latin typeface="Arial" panose="020B0604020202020204" pitchFamily="34" charset="0"/>
                <a:cs typeface="Arial" panose="020B0604020202020204" pitchFamily="34" charset="0"/>
              </a:defRPr>
            </a:lvl2pPr>
            <a:lvl3pPr algn="r">
              <a:defRPr sz="4500">
                <a:solidFill>
                  <a:schemeClr val="bg1"/>
                </a:solidFill>
                <a:latin typeface="Arial" panose="020B0604020202020204" pitchFamily="34" charset="0"/>
                <a:cs typeface="Arial" panose="020B0604020202020204" pitchFamily="34" charset="0"/>
              </a:defRPr>
            </a:lvl3pPr>
            <a:lvl4pPr algn="r">
              <a:defRPr sz="4500">
                <a:solidFill>
                  <a:schemeClr val="bg1"/>
                </a:solidFill>
                <a:latin typeface="Arial" panose="020B0604020202020204" pitchFamily="34" charset="0"/>
                <a:cs typeface="Arial" panose="020B0604020202020204" pitchFamily="34" charset="0"/>
              </a:defRPr>
            </a:lvl4pPr>
            <a:lvl5pPr algn="r">
              <a:defRPr sz="45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36056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EF5A4E-A156-544F-BCB8-C953D2189FC6}"/>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rcRect/>
          <a:stretch/>
        </p:blipFill>
        <p:spPr>
          <a:xfrm>
            <a:off x="4645152" y="1426464"/>
            <a:ext cx="7552944" cy="4041648"/>
          </a:xfrm>
          <a:prstGeom prst="rect">
            <a:avLst/>
          </a:prstGeom>
        </p:spPr>
      </p:pic>
      <p:sp>
        <p:nvSpPr>
          <p:cNvPr id="2" name="Rectangle 1">
            <a:extLst>
              <a:ext uri="{FF2B5EF4-FFF2-40B4-BE49-F238E27FC236}">
                <a16:creationId xmlns:a16="http://schemas.microsoft.com/office/drawing/2014/main" id="{6145401B-9133-B242-A940-1EA52FB8D2B4}"/>
              </a:ext>
            </a:extLst>
          </p:cNvPr>
          <p:cNvSpPr/>
          <p:nvPr userDrawn="1"/>
        </p:nvSpPr>
        <p:spPr>
          <a:xfrm>
            <a:off x="4645152" y="1426464"/>
            <a:ext cx="7552944" cy="4041648"/>
          </a:xfrm>
          <a:prstGeom prst="rect">
            <a:avLst/>
          </a:prstGeom>
          <a:solidFill>
            <a:schemeClr val="accent5">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12657C6-41B8-3A4A-B518-0FE093FE7A5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346793" y="1631074"/>
            <a:ext cx="660400" cy="800100"/>
          </a:xfrm>
          <a:prstGeom prst="rect">
            <a:avLst/>
          </a:prstGeom>
        </p:spPr>
      </p:pic>
      <p:sp>
        <p:nvSpPr>
          <p:cNvPr id="9" name="Text Placeholder 8">
            <a:extLst>
              <a:ext uri="{FF2B5EF4-FFF2-40B4-BE49-F238E27FC236}">
                <a16:creationId xmlns:a16="http://schemas.microsoft.com/office/drawing/2014/main" id="{E18BD898-2B0A-4F44-A337-8FDDBEB00406}"/>
              </a:ext>
            </a:extLst>
          </p:cNvPr>
          <p:cNvSpPr>
            <a:spLocks noGrp="1"/>
          </p:cNvSpPr>
          <p:nvPr>
            <p:ph type="body" sz="quarter" idx="10"/>
          </p:nvPr>
        </p:nvSpPr>
        <p:spPr>
          <a:xfrm>
            <a:off x="809297" y="1755228"/>
            <a:ext cx="3394403" cy="3395334"/>
          </a:xfrm>
          <a:prstGeom prst="rect">
            <a:avLst/>
          </a:prstGeom>
        </p:spPr>
        <p:txBody>
          <a:bodyPr anchor="b"/>
          <a:lstStyle>
            <a:lvl1pPr marL="0" indent="0" algn="r">
              <a:buFontTx/>
              <a:buNone/>
              <a:defRPr sz="4500" b="1">
                <a:solidFill>
                  <a:schemeClr val="bg1"/>
                </a:solidFill>
                <a:latin typeface="Arial" panose="020B0604020202020204" pitchFamily="34" charset="0"/>
                <a:cs typeface="Arial" panose="020B0604020202020204" pitchFamily="34" charset="0"/>
              </a:defRPr>
            </a:lvl1pPr>
            <a:lvl2pPr algn="r">
              <a:defRPr sz="4500">
                <a:solidFill>
                  <a:schemeClr val="bg1"/>
                </a:solidFill>
                <a:latin typeface="Arial" panose="020B0604020202020204" pitchFamily="34" charset="0"/>
                <a:cs typeface="Arial" panose="020B0604020202020204" pitchFamily="34" charset="0"/>
              </a:defRPr>
            </a:lvl2pPr>
            <a:lvl3pPr algn="r">
              <a:defRPr sz="4500">
                <a:solidFill>
                  <a:schemeClr val="bg1"/>
                </a:solidFill>
                <a:latin typeface="Arial" panose="020B0604020202020204" pitchFamily="34" charset="0"/>
                <a:cs typeface="Arial" panose="020B0604020202020204" pitchFamily="34" charset="0"/>
              </a:defRPr>
            </a:lvl3pPr>
            <a:lvl4pPr algn="r">
              <a:defRPr sz="4500">
                <a:solidFill>
                  <a:schemeClr val="bg1"/>
                </a:solidFill>
                <a:latin typeface="Arial" panose="020B0604020202020204" pitchFamily="34" charset="0"/>
                <a:cs typeface="Arial" panose="020B0604020202020204" pitchFamily="34" charset="0"/>
              </a:defRPr>
            </a:lvl4pPr>
            <a:lvl5pPr algn="r">
              <a:defRPr sz="45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227735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EF5A4E-A156-544F-BCB8-C953D2189FC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645152" y="1426464"/>
            <a:ext cx="7552943" cy="4041648"/>
          </a:xfrm>
          <a:prstGeom prst="rect">
            <a:avLst/>
          </a:prstGeom>
        </p:spPr>
      </p:pic>
      <p:sp>
        <p:nvSpPr>
          <p:cNvPr id="2" name="Rectangle 1">
            <a:extLst>
              <a:ext uri="{FF2B5EF4-FFF2-40B4-BE49-F238E27FC236}">
                <a16:creationId xmlns:a16="http://schemas.microsoft.com/office/drawing/2014/main" id="{6145401B-9133-B242-A940-1EA52FB8D2B4}"/>
              </a:ext>
            </a:extLst>
          </p:cNvPr>
          <p:cNvSpPr/>
          <p:nvPr userDrawn="1"/>
        </p:nvSpPr>
        <p:spPr>
          <a:xfrm>
            <a:off x="4645152" y="1426464"/>
            <a:ext cx="7552944" cy="4041648"/>
          </a:xfrm>
          <a:prstGeom prst="rect">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12657C6-41B8-3A4A-B518-0FE093FE7A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46793" y="1631074"/>
            <a:ext cx="660400" cy="800100"/>
          </a:xfrm>
          <a:prstGeom prst="rect">
            <a:avLst/>
          </a:prstGeom>
        </p:spPr>
      </p:pic>
      <p:sp>
        <p:nvSpPr>
          <p:cNvPr id="9" name="Text Placeholder 8">
            <a:extLst>
              <a:ext uri="{FF2B5EF4-FFF2-40B4-BE49-F238E27FC236}">
                <a16:creationId xmlns:a16="http://schemas.microsoft.com/office/drawing/2014/main" id="{E18BD898-2B0A-4F44-A337-8FDDBEB00406}"/>
              </a:ext>
            </a:extLst>
          </p:cNvPr>
          <p:cNvSpPr>
            <a:spLocks noGrp="1"/>
          </p:cNvSpPr>
          <p:nvPr>
            <p:ph type="body" sz="quarter" idx="10"/>
          </p:nvPr>
        </p:nvSpPr>
        <p:spPr>
          <a:xfrm>
            <a:off x="809297" y="1755228"/>
            <a:ext cx="3394403" cy="3395334"/>
          </a:xfrm>
          <a:prstGeom prst="rect">
            <a:avLst/>
          </a:prstGeom>
        </p:spPr>
        <p:txBody>
          <a:bodyPr anchor="b"/>
          <a:lstStyle>
            <a:lvl1pPr marL="0" indent="0" algn="r">
              <a:buFontTx/>
              <a:buNone/>
              <a:defRPr sz="4500" b="1">
                <a:solidFill>
                  <a:schemeClr val="bg1"/>
                </a:solidFill>
                <a:latin typeface="Arial" panose="020B0604020202020204" pitchFamily="34" charset="0"/>
                <a:cs typeface="Arial" panose="020B0604020202020204" pitchFamily="34" charset="0"/>
              </a:defRPr>
            </a:lvl1pPr>
            <a:lvl2pPr algn="r">
              <a:defRPr sz="4500">
                <a:solidFill>
                  <a:schemeClr val="bg1"/>
                </a:solidFill>
                <a:latin typeface="Arial" panose="020B0604020202020204" pitchFamily="34" charset="0"/>
                <a:cs typeface="Arial" panose="020B0604020202020204" pitchFamily="34" charset="0"/>
              </a:defRPr>
            </a:lvl2pPr>
            <a:lvl3pPr algn="r">
              <a:defRPr sz="4500">
                <a:solidFill>
                  <a:schemeClr val="bg1"/>
                </a:solidFill>
                <a:latin typeface="Arial" panose="020B0604020202020204" pitchFamily="34" charset="0"/>
                <a:cs typeface="Arial" panose="020B0604020202020204" pitchFamily="34" charset="0"/>
              </a:defRPr>
            </a:lvl3pPr>
            <a:lvl4pPr algn="r">
              <a:defRPr sz="4500">
                <a:solidFill>
                  <a:schemeClr val="bg1"/>
                </a:solidFill>
                <a:latin typeface="Arial" panose="020B0604020202020204" pitchFamily="34" charset="0"/>
                <a:cs typeface="Arial" panose="020B0604020202020204" pitchFamily="34" charset="0"/>
              </a:defRPr>
            </a:lvl4pPr>
            <a:lvl5pPr algn="r">
              <a:defRPr sz="45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241520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8910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3B61A62-540F-9146-A7C1-080D215C7FFF}"/>
              </a:ext>
            </a:extLst>
          </p:cNvPr>
          <p:cNvGrpSpPr/>
          <p:nvPr userDrawn="1"/>
        </p:nvGrpSpPr>
        <p:grpSpPr>
          <a:xfrm>
            <a:off x="1408386" y="3384330"/>
            <a:ext cx="2453609" cy="3016470"/>
            <a:chOff x="1408386" y="3384330"/>
            <a:chExt cx="2564524" cy="3016470"/>
          </a:xfrm>
        </p:grpSpPr>
        <p:sp>
          <p:nvSpPr>
            <p:cNvPr id="15" name="Snip Single Corner Rectangle 14">
              <a:extLst>
                <a:ext uri="{FF2B5EF4-FFF2-40B4-BE49-F238E27FC236}">
                  <a16:creationId xmlns:a16="http://schemas.microsoft.com/office/drawing/2014/main" id="{B11C0F79-82A5-3040-8012-2ABD4EBF93D9}"/>
                </a:ext>
              </a:extLst>
            </p:cNvPr>
            <p:cNvSpPr/>
            <p:nvPr userDrawn="1"/>
          </p:nvSpPr>
          <p:spPr>
            <a:xfrm>
              <a:off x="1408386" y="3384330"/>
              <a:ext cx="2564524" cy="2999826"/>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383A29F2-6572-9944-A6AD-CE6204E5E2DF}"/>
                </a:ext>
              </a:extLst>
            </p:cNvPr>
            <p:cNvCxnSpPr/>
            <p:nvPr userDrawn="1"/>
          </p:nvCxnSpPr>
          <p:spPr>
            <a:xfrm>
              <a:off x="1408386" y="3384330"/>
              <a:ext cx="0" cy="301647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6E458D1-5EB2-5444-BDBA-66E0038437E9}"/>
              </a:ext>
            </a:extLst>
          </p:cNvPr>
          <p:cNvSpPr>
            <a:spLocks noGrp="1"/>
          </p:cNvSpPr>
          <p:nvPr>
            <p:ph type="ctrTitle"/>
          </p:nvPr>
        </p:nvSpPr>
        <p:spPr>
          <a:xfrm>
            <a:off x="178676" y="126398"/>
            <a:ext cx="7567448" cy="556774"/>
          </a:xfrm>
          <a:prstGeom prst="rect">
            <a:avLst/>
          </a:prstGeom>
        </p:spPr>
        <p:txBody>
          <a:bodyPr anchor="ctr"/>
          <a:lstStyle>
            <a:lvl1pPr algn="l">
              <a:defRPr sz="28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2FFC8BD-F7DC-5144-B17D-FEA495035ED6}"/>
              </a:ext>
            </a:extLst>
          </p:cNvPr>
          <p:cNvSpPr>
            <a:spLocks noGrp="1"/>
          </p:cNvSpPr>
          <p:nvPr>
            <p:ph type="subTitle" idx="1" hasCustomPrompt="1"/>
          </p:nvPr>
        </p:nvSpPr>
        <p:spPr>
          <a:xfrm>
            <a:off x="1408387" y="1359584"/>
            <a:ext cx="9945412" cy="444445"/>
          </a:xfrm>
          <a:prstGeom prst="rect">
            <a:avLst/>
          </a:prstGeom>
        </p:spPr>
        <p:txBody>
          <a:bodyPr/>
          <a:lstStyle>
            <a:lvl1pPr marL="0" indent="0" algn="l">
              <a:buNone/>
              <a:defRPr sz="2400" i="1">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Headline</a:t>
            </a:r>
          </a:p>
        </p:txBody>
      </p:sp>
      <p:sp>
        <p:nvSpPr>
          <p:cNvPr id="8" name="Pentagon 7">
            <a:extLst>
              <a:ext uri="{FF2B5EF4-FFF2-40B4-BE49-F238E27FC236}">
                <a16:creationId xmlns:a16="http://schemas.microsoft.com/office/drawing/2014/main" id="{2783B1DD-CC21-D14F-A2B9-2A641EE948AD}"/>
              </a:ext>
            </a:extLst>
          </p:cNvPr>
          <p:cNvSpPr/>
          <p:nvPr userDrawn="1"/>
        </p:nvSpPr>
        <p:spPr>
          <a:xfrm>
            <a:off x="1" y="1450428"/>
            <a:ext cx="1229710" cy="262758"/>
          </a:xfrm>
          <a:prstGeom prst="homePlat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67E43C3A-DE2C-6D42-A9E5-F7558AE5246A}"/>
              </a:ext>
            </a:extLst>
          </p:cNvPr>
          <p:cNvSpPr>
            <a:spLocks noGrp="1"/>
          </p:cNvSpPr>
          <p:nvPr>
            <p:ph idx="10"/>
          </p:nvPr>
        </p:nvSpPr>
        <p:spPr>
          <a:xfrm>
            <a:off x="1408386" y="2112579"/>
            <a:ext cx="9945413" cy="1019504"/>
          </a:xfrm>
          <a:prstGeom prst="rect">
            <a:avLst/>
          </a:prstGeom>
        </p:spPr>
        <p:txBody>
          <a:bodyPr/>
          <a:lstStyle>
            <a:lvl1pPr marL="0" indent="0">
              <a:buFontTx/>
              <a:buNone/>
              <a:defRPr sz="20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p:txBody>
      </p:sp>
      <p:sp>
        <p:nvSpPr>
          <p:cNvPr id="12" name="Content Placeholder 2">
            <a:extLst>
              <a:ext uri="{FF2B5EF4-FFF2-40B4-BE49-F238E27FC236}">
                <a16:creationId xmlns:a16="http://schemas.microsoft.com/office/drawing/2014/main" id="{FC8A8402-EE45-194D-B5A5-B1B77B766863}"/>
              </a:ext>
            </a:extLst>
          </p:cNvPr>
          <p:cNvSpPr>
            <a:spLocks noGrp="1"/>
          </p:cNvSpPr>
          <p:nvPr>
            <p:ph idx="11" hasCustomPrompt="1"/>
          </p:nvPr>
        </p:nvSpPr>
        <p:spPr>
          <a:xfrm>
            <a:off x="1408386" y="3615397"/>
            <a:ext cx="2227699" cy="2343968"/>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grpSp>
        <p:nvGrpSpPr>
          <p:cNvPr id="19" name="Group 18">
            <a:extLst>
              <a:ext uri="{FF2B5EF4-FFF2-40B4-BE49-F238E27FC236}">
                <a16:creationId xmlns:a16="http://schemas.microsoft.com/office/drawing/2014/main" id="{703D0D84-BBAC-2049-8FE3-8DFC7F829D78}"/>
              </a:ext>
            </a:extLst>
          </p:cNvPr>
          <p:cNvGrpSpPr/>
          <p:nvPr userDrawn="1"/>
        </p:nvGrpSpPr>
        <p:grpSpPr>
          <a:xfrm>
            <a:off x="4464521" y="3384330"/>
            <a:ext cx="2463402" cy="3016470"/>
            <a:chOff x="1408386" y="3384330"/>
            <a:chExt cx="2564524" cy="3016470"/>
          </a:xfrm>
        </p:grpSpPr>
        <p:sp>
          <p:nvSpPr>
            <p:cNvPr id="20" name="Snip Single Corner Rectangle 19">
              <a:extLst>
                <a:ext uri="{FF2B5EF4-FFF2-40B4-BE49-F238E27FC236}">
                  <a16:creationId xmlns:a16="http://schemas.microsoft.com/office/drawing/2014/main" id="{A1A5F4DF-39BB-FE47-891C-7ADC06BB7586}"/>
                </a:ext>
              </a:extLst>
            </p:cNvPr>
            <p:cNvSpPr/>
            <p:nvPr userDrawn="1"/>
          </p:nvSpPr>
          <p:spPr>
            <a:xfrm>
              <a:off x="1408386" y="3384330"/>
              <a:ext cx="2564524" cy="2999826"/>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41D70F21-F36B-674B-BE74-F7AF7DAEA268}"/>
                </a:ext>
              </a:extLst>
            </p:cNvPr>
            <p:cNvCxnSpPr/>
            <p:nvPr userDrawn="1"/>
          </p:nvCxnSpPr>
          <p:spPr>
            <a:xfrm>
              <a:off x="1408386" y="3384330"/>
              <a:ext cx="0" cy="301647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2" name="Content Placeholder 2">
            <a:extLst>
              <a:ext uri="{FF2B5EF4-FFF2-40B4-BE49-F238E27FC236}">
                <a16:creationId xmlns:a16="http://schemas.microsoft.com/office/drawing/2014/main" id="{FFF3CB5E-9F8D-C148-8CD5-8CD71B3D50CA}"/>
              </a:ext>
            </a:extLst>
          </p:cNvPr>
          <p:cNvSpPr>
            <a:spLocks noGrp="1"/>
          </p:cNvSpPr>
          <p:nvPr>
            <p:ph idx="12" hasCustomPrompt="1"/>
          </p:nvPr>
        </p:nvSpPr>
        <p:spPr>
          <a:xfrm>
            <a:off x="4464521" y="3615397"/>
            <a:ext cx="2227698" cy="2343968"/>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grpSp>
        <p:nvGrpSpPr>
          <p:cNvPr id="23" name="Group 22">
            <a:extLst>
              <a:ext uri="{FF2B5EF4-FFF2-40B4-BE49-F238E27FC236}">
                <a16:creationId xmlns:a16="http://schemas.microsoft.com/office/drawing/2014/main" id="{133C2FF6-BF9C-224C-AF3A-93EB1C11226F}"/>
              </a:ext>
            </a:extLst>
          </p:cNvPr>
          <p:cNvGrpSpPr/>
          <p:nvPr userDrawn="1"/>
        </p:nvGrpSpPr>
        <p:grpSpPr>
          <a:xfrm>
            <a:off x="7520656" y="3410364"/>
            <a:ext cx="2463401" cy="3016470"/>
            <a:chOff x="1408386" y="3384330"/>
            <a:chExt cx="2564524" cy="3016470"/>
          </a:xfrm>
        </p:grpSpPr>
        <p:sp>
          <p:nvSpPr>
            <p:cNvPr id="24" name="Snip Single Corner Rectangle 23">
              <a:extLst>
                <a:ext uri="{FF2B5EF4-FFF2-40B4-BE49-F238E27FC236}">
                  <a16:creationId xmlns:a16="http://schemas.microsoft.com/office/drawing/2014/main" id="{A9E35E2E-DAA5-DF43-8F56-824D7F67AB55}"/>
                </a:ext>
              </a:extLst>
            </p:cNvPr>
            <p:cNvSpPr/>
            <p:nvPr userDrawn="1"/>
          </p:nvSpPr>
          <p:spPr>
            <a:xfrm>
              <a:off x="1408386" y="3384330"/>
              <a:ext cx="2564524" cy="2999826"/>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1A764444-30BC-674E-B104-D45EF1533CF8}"/>
                </a:ext>
              </a:extLst>
            </p:cNvPr>
            <p:cNvCxnSpPr/>
            <p:nvPr userDrawn="1"/>
          </p:nvCxnSpPr>
          <p:spPr>
            <a:xfrm>
              <a:off x="1408386" y="3384330"/>
              <a:ext cx="0" cy="301647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6" name="Content Placeholder 2">
            <a:extLst>
              <a:ext uri="{FF2B5EF4-FFF2-40B4-BE49-F238E27FC236}">
                <a16:creationId xmlns:a16="http://schemas.microsoft.com/office/drawing/2014/main" id="{5D8A7BAC-BA26-B041-B1D4-7D3CDC18B773}"/>
              </a:ext>
            </a:extLst>
          </p:cNvPr>
          <p:cNvSpPr>
            <a:spLocks noGrp="1"/>
          </p:cNvSpPr>
          <p:nvPr>
            <p:ph idx="13" hasCustomPrompt="1"/>
          </p:nvPr>
        </p:nvSpPr>
        <p:spPr>
          <a:xfrm>
            <a:off x="7520656" y="3641431"/>
            <a:ext cx="2227697" cy="2343968"/>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spTree>
    <p:extLst>
      <p:ext uri="{BB962C8B-B14F-4D97-AF65-F5344CB8AC3E}">
        <p14:creationId xmlns:p14="http://schemas.microsoft.com/office/powerpoint/2010/main" val="2845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58D1-5EB2-5444-BDBA-66E0038437E9}"/>
              </a:ext>
            </a:extLst>
          </p:cNvPr>
          <p:cNvSpPr>
            <a:spLocks noGrp="1"/>
          </p:cNvSpPr>
          <p:nvPr>
            <p:ph type="ctrTitle"/>
          </p:nvPr>
        </p:nvSpPr>
        <p:spPr>
          <a:xfrm>
            <a:off x="178676" y="126398"/>
            <a:ext cx="7567448" cy="556774"/>
          </a:xfrm>
          <a:prstGeom prst="rect">
            <a:avLst/>
          </a:prstGeom>
        </p:spPr>
        <p:txBody>
          <a:bodyPr anchor="ct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2FFC8BD-F7DC-5144-B17D-FEA495035ED6}"/>
              </a:ext>
            </a:extLst>
          </p:cNvPr>
          <p:cNvSpPr>
            <a:spLocks noGrp="1"/>
          </p:cNvSpPr>
          <p:nvPr>
            <p:ph type="subTitle" idx="1" hasCustomPrompt="1"/>
          </p:nvPr>
        </p:nvSpPr>
        <p:spPr>
          <a:xfrm>
            <a:off x="1408387" y="1359584"/>
            <a:ext cx="6337737" cy="444445"/>
          </a:xfrm>
          <a:prstGeom prst="rect">
            <a:avLst/>
          </a:prstGeom>
        </p:spPr>
        <p:txBody>
          <a:bodyPr/>
          <a:lstStyle>
            <a:lvl1pPr marL="0" indent="0" algn="l">
              <a:buNone/>
              <a:defRPr sz="2800" i="1">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Headline</a:t>
            </a:r>
          </a:p>
        </p:txBody>
      </p:sp>
      <p:sp>
        <p:nvSpPr>
          <p:cNvPr id="8" name="Pentagon 7">
            <a:extLst>
              <a:ext uri="{FF2B5EF4-FFF2-40B4-BE49-F238E27FC236}">
                <a16:creationId xmlns:a16="http://schemas.microsoft.com/office/drawing/2014/main" id="{2783B1DD-CC21-D14F-A2B9-2A641EE948AD}"/>
              </a:ext>
            </a:extLst>
          </p:cNvPr>
          <p:cNvSpPr/>
          <p:nvPr userDrawn="1"/>
        </p:nvSpPr>
        <p:spPr>
          <a:xfrm>
            <a:off x="1" y="1450428"/>
            <a:ext cx="1229710" cy="262758"/>
          </a:xfrm>
          <a:prstGeom prst="homePlat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67E43C3A-DE2C-6D42-A9E5-F7558AE5246A}"/>
              </a:ext>
            </a:extLst>
          </p:cNvPr>
          <p:cNvSpPr>
            <a:spLocks noGrp="1"/>
          </p:cNvSpPr>
          <p:nvPr>
            <p:ph idx="10"/>
          </p:nvPr>
        </p:nvSpPr>
        <p:spPr>
          <a:xfrm>
            <a:off x="1408387" y="2112579"/>
            <a:ext cx="6337738" cy="1019504"/>
          </a:xfrm>
          <a:prstGeom prst="rect">
            <a:avLst/>
          </a:prstGeom>
        </p:spPr>
        <p:txBody>
          <a:bodyPr/>
          <a:lstStyle>
            <a:lvl1pPr marL="0" indent="0">
              <a:buFontTx/>
              <a:buNone/>
              <a:defRPr sz="24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p:txBody>
      </p:sp>
      <p:sp>
        <p:nvSpPr>
          <p:cNvPr id="5" name="Picture Placeholder 4">
            <a:extLst>
              <a:ext uri="{FF2B5EF4-FFF2-40B4-BE49-F238E27FC236}">
                <a16:creationId xmlns:a16="http://schemas.microsoft.com/office/drawing/2014/main" id="{B4DE5F48-73D3-9447-B156-73D682CDDDBA}"/>
              </a:ext>
            </a:extLst>
          </p:cNvPr>
          <p:cNvSpPr>
            <a:spLocks noGrp="1"/>
          </p:cNvSpPr>
          <p:nvPr>
            <p:ph type="pic" sz="quarter" idx="14"/>
          </p:nvPr>
        </p:nvSpPr>
        <p:spPr>
          <a:xfrm>
            <a:off x="7988300" y="866775"/>
            <a:ext cx="4203700" cy="5757863"/>
          </a:xfrm>
          <a:prstGeom prst="rect">
            <a:avLst/>
          </a:prstGeom>
        </p:spPr>
        <p:txBody>
          <a:bodyPr/>
          <a:lstStyle/>
          <a:p>
            <a:endParaRPr lang="en-US" dirty="0"/>
          </a:p>
        </p:txBody>
      </p:sp>
      <p:grpSp>
        <p:nvGrpSpPr>
          <p:cNvPr id="16" name="Group 15">
            <a:extLst>
              <a:ext uri="{FF2B5EF4-FFF2-40B4-BE49-F238E27FC236}">
                <a16:creationId xmlns:a16="http://schemas.microsoft.com/office/drawing/2014/main" id="{0386E96D-CACF-4A40-8650-BD525A409BE5}"/>
              </a:ext>
            </a:extLst>
          </p:cNvPr>
          <p:cNvGrpSpPr/>
          <p:nvPr userDrawn="1"/>
        </p:nvGrpSpPr>
        <p:grpSpPr>
          <a:xfrm>
            <a:off x="1416408" y="3440633"/>
            <a:ext cx="2822106" cy="2917136"/>
            <a:chOff x="1408386" y="3384330"/>
            <a:chExt cx="2564524" cy="2192928"/>
          </a:xfrm>
        </p:grpSpPr>
        <p:sp>
          <p:nvSpPr>
            <p:cNvPr id="23" name="Snip Single Corner Rectangle 22">
              <a:extLst>
                <a:ext uri="{FF2B5EF4-FFF2-40B4-BE49-F238E27FC236}">
                  <a16:creationId xmlns:a16="http://schemas.microsoft.com/office/drawing/2014/main" id="{75914063-3D0C-224F-943C-4EA98E2BA271}"/>
                </a:ext>
              </a:extLst>
            </p:cNvPr>
            <p:cNvSpPr/>
            <p:nvPr userDrawn="1"/>
          </p:nvSpPr>
          <p:spPr>
            <a:xfrm>
              <a:off x="1408386" y="3384330"/>
              <a:ext cx="2564524" cy="2192928"/>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DB227E3E-DCF0-C346-8D10-0D45EDF13F57}"/>
                </a:ext>
              </a:extLst>
            </p:cNvPr>
            <p:cNvCxnSpPr>
              <a:cxnSpLocks/>
            </p:cNvCxnSpPr>
            <p:nvPr userDrawn="1"/>
          </p:nvCxnSpPr>
          <p:spPr>
            <a:xfrm>
              <a:off x="1408386" y="3384330"/>
              <a:ext cx="0" cy="207214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5" name="Content Placeholder 2">
            <a:extLst>
              <a:ext uri="{FF2B5EF4-FFF2-40B4-BE49-F238E27FC236}">
                <a16:creationId xmlns:a16="http://schemas.microsoft.com/office/drawing/2014/main" id="{BB23F0F7-8AAE-7E4D-BD19-B5714FCAE60D}"/>
              </a:ext>
            </a:extLst>
          </p:cNvPr>
          <p:cNvSpPr>
            <a:spLocks noGrp="1"/>
          </p:cNvSpPr>
          <p:nvPr>
            <p:ph idx="15" hasCustomPrompt="1"/>
          </p:nvPr>
        </p:nvSpPr>
        <p:spPr>
          <a:xfrm>
            <a:off x="1605133" y="3626928"/>
            <a:ext cx="2364439" cy="2010960"/>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grpSp>
        <p:nvGrpSpPr>
          <p:cNvPr id="30" name="Group 29">
            <a:extLst>
              <a:ext uri="{FF2B5EF4-FFF2-40B4-BE49-F238E27FC236}">
                <a16:creationId xmlns:a16="http://schemas.microsoft.com/office/drawing/2014/main" id="{828875FB-EFF8-4947-B722-3D7F3F6E7F77}"/>
              </a:ext>
            </a:extLst>
          </p:cNvPr>
          <p:cNvGrpSpPr/>
          <p:nvPr userDrawn="1"/>
        </p:nvGrpSpPr>
        <p:grpSpPr>
          <a:xfrm>
            <a:off x="4701080" y="3440633"/>
            <a:ext cx="2822106" cy="2917136"/>
            <a:chOff x="1408386" y="3384330"/>
            <a:chExt cx="2564524" cy="2192928"/>
          </a:xfrm>
        </p:grpSpPr>
        <p:sp>
          <p:nvSpPr>
            <p:cNvPr id="31" name="Snip Single Corner Rectangle 30">
              <a:extLst>
                <a:ext uri="{FF2B5EF4-FFF2-40B4-BE49-F238E27FC236}">
                  <a16:creationId xmlns:a16="http://schemas.microsoft.com/office/drawing/2014/main" id="{88B49BFF-AB6F-BA4C-B79E-74AEC65B4C88}"/>
                </a:ext>
              </a:extLst>
            </p:cNvPr>
            <p:cNvSpPr/>
            <p:nvPr userDrawn="1"/>
          </p:nvSpPr>
          <p:spPr>
            <a:xfrm>
              <a:off x="1408386" y="3384330"/>
              <a:ext cx="2564524" cy="2192928"/>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2B6E9E10-0362-2C49-8C77-D793304B39CA}"/>
                </a:ext>
              </a:extLst>
            </p:cNvPr>
            <p:cNvCxnSpPr>
              <a:cxnSpLocks/>
            </p:cNvCxnSpPr>
            <p:nvPr userDrawn="1"/>
          </p:nvCxnSpPr>
          <p:spPr>
            <a:xfrm>
              <a:off x="1408386" y="3384330"/>
              <a:ext cx="0" cy="207214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3" name="Content Placeholder 2">
            <a:extLst>
              <a:ext uri="{FF2B5EF4-FFF2-40B4-BE49-F238E27FC236}">
                <a16:creationId xmlns:a16="http://schemas.microsoft.com/office/drawing/2014/main" id="{D0B795EC-CDEA-F24C-B92F-7C5325C52DB6}"/>
              </a:ext>
            </a:extLst>
          </p:cNvPr>
          <p:cNvSpPr>
            <a:spLocks noGrp="1"/>
          </p:cNvSpPr>
          <p:nvPr>
            <p:ph idx="17" hasCustomPrompt="1"/>
          </p:nvPr>
        </p:nvSpPr>
        <p:spPr>
          <a:xfrm>
            <a:off x="4879047" y="3626928"/>
            <a:ext cx="2364439" cy="2010960"/>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spTree>
    <p:extLst>
      <p:ext uri="{BB962C8B-B14F-4D97-AF65-F5344CB8AC3E}">
        <p14:creationId xmlns:p14="http://schemas.microsoft.com/office/powerpoint/2010/main" val="145808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58D1-5EB2-5444-BDBA-66E0038437E9}"/>
              </a:ext>
            </a:extLst>
          </p:cNvPr>
          <p:cNvSpPr>
            <a:spLocks noGrp="1"/>
          </p:cNvSpPr>
          <p:nvPr>
            <p:ph type="ctrTitle"/>
          </p:nvPr>
        </p:nvSpPr>
        <p:spPr>
          <a:xfrm>
            <a:off x="178676" y="126398"/>
            <a:ext cx="7567448" cy="556774"/>
          </a:xfrm>
          <a:prstGeom prst="rect">
            <a:avLst/>
          </a:prstGeom>
        </p:spPr>
        <p:txBody>
          <a:bodyPr anchor="ct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Picture Placeholder 4">
            <a:extLst>
              <a:ext uri="{FF2B5EF4-FFF2-40B4-BE49-F238E27FC236}">
                <a16:creationId xmlns:a16="http://schemas.microsoft.com/office/drawing/2014/main" id="{B4DE5F48-73D3-9447-B156-73D682CDDDBA}"/>
              </a:ext>
            </a:extLst>
          </p:cNvPr>
          <p:cNvSpPr>
            <a:spLocks noGrp="1"/>
          </p:cNvSpPr>
          <p:nvPr>
            <p:ph type="pic" sz="quarter" idx="14"/>
          </p:nvPr>
        </p:nvSpPr>
        <p:spPr>
          <a:xfrm>
            <a:off x="7988300" y="866775"/>
            <a:ext cx="4203700" cy="5757863"/>
          </a:xfrm>
          <a:prstGeom prst="rect">
            <a:avLst/>
          </a:prstGeom>
        </p:spPr>
        <p:txBody>
          <a:bodyPr/>
          <a:lstStyle/>
          <a:p>
            <a:endParaRPr lang="en-US" dirty="0"/>
          </a:p>
        </p:txBody>
      </p:sp>
      <p:sp>
        <p:nvSpPr>
          <p:cNvPr id="42" name="Pentagon 41">
            <a:extLst>
              <a:ext uri="{FF2B5EF4-FFF2-40B4-BE49-F238E27FC236}">
                <a16:creationId xmlns:a16="http://schemas.microsoft.com/office/drawing/2014/main" id="{8D561BA3-BCF8-0E45-B279-FA77F74EB4B6}"/>
              </a:ext>
            </a:extLst>
          </p:cNvPr>
          <p:cNvSpPr/>
          <p:nvPr userDrawn="1"/>
        </p:nvSpPr>
        <p:spPr>
          <a:xfrm>
            <a:off x="1" y="1450428"/>
            <a:ext cx="1229710" cy="262758"/>
          </a:xfrm>
          <a:prstGeom prst="homePlat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8C913788-37A1-3C4A-9B91-C6548008BCCE}"/>
              </a:ext>
            </a:extLst>
          </p:cNvPr>
          <p:cNvGrpSpPr/>
          <p:nvPr userDrawn="1"/>
        </p:nvGrpSpPr>
        <p:grpSpPr>
          <a:xfrm>
            <a:off x="1416408" y="1264133"/>
            <a:ext cx="2822106" cy="2395275"/>
            <a:chOff x="1408386" y="3384330"/>
            <a:chExt cx="2564524" cy="2192928"/>
          </a:xfrm>
        </p:grpSpPr>
        <p:sp>
          <p:nvSpPr>
            <p:cNvPr id="22" name="Snip Single Corner Rectangle 21">
              <a:extLst>
                <a:ext uri="{FF2B5EF4-FFF2-40B4-BE49-F238E27FC236}">
                  <a16:creationId xmlns:a16="http://schemas.microsoft.com/office/drawing/2014/main" id="{CF733CB4-25D4-2A42-BA66-B1EB8CD8B22E}"/>
                </a:ext>
              </a:extLst>
            </p:cNvPr>
            <p:cNvSpPr/>
            <p:nvPr userDrawn="1"/>
          </p:nvSpPr>
          <p:spPr>
            <a:xfrm>
              <a:off x="1408386" y="3384330"/>
              <a:ext cx="2564524" cy="2192928"/>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841F1F10-6CC0-1B4A-8CDD-54F90E76A1E4}"/>
                </a:ext>
              </a:extLst>
            </p:cNvPr>
            <p:cNvCxnSpPr>
              <a:cxnSpLocks/>
            </p:cNvCxnSpPr>
            <p:nvPr userDrawn="1"/>
          </p:nvCxnSpPr>
          <p:spPr>
            <a:xfrm>
              <a:off x="1408386" y="3384330"/>
              <a:ext cx="0" cy="207214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Content Placeholder 2">
            <a:extLst>
              <a:ext uri="{FF2B5EF4-FFF2-40B4-BE49-F238E27FC236}">
                <a16:creationId xmlns:a16="http://schemas.microsoft.com/office/drawing/2014/main" id="{5B5296BE-936B-F949-B8AC-55731DEE8506}"/>
              </a:ext>
            </a:extLst>
          </p:cNvPr>
          <p:cNvSpPr>
            <a:spLocks noGrp="1"/>
          </p:cNvSpPr>
          <p:nvPr>
            <p:ph idx="15" hasCustomPrompt="1"/>
          </p:nvPr>
        </p:nvSpPr>
        <p:spPr>
          <a:xfrm>
            <a:off x="1605133" y="1450428"/>
            <a:ext cx="2364439" cy="2010960"/>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grpSp>
        <p:nvGrpSpPr>
          <p:cNvPr id="41" name="Group 40">
            <a:extLst>
              <a:ext uri="{FF2B5EF4-FFF2-40B4-BE49-F238E27FC236}">
                <a16:creationId xmlns:a16="http://schemas.microsoft.com/office/drawing/2014/main" id="{AC5EBF1E-CA94-914D-A8FC-ECAD4085F548}"/>
              </a:ext>
            </a:extLst>
          </p:cNvPr>
          <p:cNvGrpSpPr/>
          <p:nvPr userDrawn="1"/>
        </p:nvGrpSpPr>
        <p:grpSpPr>
          <a:xfrm>
            <a:off x="1408387" y="3799840"/>
            <a:ext cx="2822106" cy="2395275"/>
            <a:chOff x="1408386" y="3384330"/>
            <a:chExt cx="2564524" cy="2192928"/>
          </a:xfrm>
        </p:grpSpPr>
        <p:sp>
          <p:nvSpPr>
            <p:cNvPr id="43" name="Snip Single Corner Rectangle 42">
              <a:extLst>
                <a:ext uri="{FF2B5EF4-FFF2-40B4-BE49-F238E27FC236}">
                  <a16:creationId xmlns:a16="http://schemas.microsoft.com/office/drawing/2014/main" id="{161F542F-D222-C548-923A-CCF519A0ED32}"/>
                </a:ext>
              </a:extLst>
            </p:cNvPr>
            <p:cNvSpPr/>
            <p:nvPr userDrawn="1"/>
          </p:nvSpPr>
          <p:spPr>
            <a:xfrm>
              <a:off x="1408386" y="3384330"/>
              <a:ext cx="2564524" cy="2192928"/>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A6F264BD-F2A0-FB48-9ECE-84E0AF4F2A6B}"/>
                </a:ext>
              </a:extLst>
            </p:cNvPr>
            <p:cNvCxnSpPr>
              <a:cxnSpLocks/>
            </p:cNvCxnSpPr>
            <p:nvPr userDrawn="1"/>
          </p:nvCxnSpPr>
          <p:spPr>
            <a:xfrm>
              <a:off x="1408386" y="3384330"/>
              <a:ext cx="0" cy="207214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5" name="Content Placeholder 2">
            <a:extLst>
              <a:ext uri="{FF2B5EF4-FFF2-40B4-BE49-F238E27FC236}">
                <a16:creationId xmlns:a16="http://schemas.microsoft.com/office/drawing/2014/main" id="{A1ACB234-E824-4740-ADB8-49E03F407263}"/>
              </a:ext>
            </a:extLst>
          </p:cNvPr>
          <p:cNvSpPr>
            <a:spLocks noGrp="1"/>
          </p:cNvSpPr>
          <p:nvPr>
            <p:ph idx="16" hasCustomPrompt="1"/>
          </p:nvPr>
        </p:nvSpPr>
        <p:spPr>
          <a:xfrm>
            <a:off x="1597112" y="3986135"/>
            <a:ext cx="2364439" cy="2010960"/>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grpSp>
        <p:nvGrpSpPr>
          <p:cNvPr id="46" name="Group 45">
            <a:extLst>
              <a:ext uri="{FF2B5EF4-FFF2-40B4-BE49-F238E27FC236}">
                <a16:creationId xmlns:a16="http://schemas.microsoft.com/office/drawing/2014/main" id="{868C3BE1-D9B9-3842-9A79-9E9250394D2D}"/>
              </a:ext>
            </a:extLst>
          </p:cNvPr>
          <p:cNvGrpSpPr/>
          <p:nvPr userDrawn="1"/>
        </p:nvGrpSpPr>
        <p:grpSpPr>
          <a:xfrm>
            <a:off x="4690322" y="1264133"/>
            <a:ext cx="2822106" cy="2395275"/>
            <a:chOff x="1408386" y="3384330"/>
            <a:chExt cx="2564524" cy="2192928"/>
          </a:xfrm>
        </p:grpSpPr>
        <p:sp>
          <p:nvSpPr>
            <p:cNvPr id="47" name="Snip Single Corner Rectangle 46">
              <a:extLst>
                <a:ext uri="{FF2B5EF4-FFF2-40B4-BE49-F238E27FC236}">
                  <a16:creationId xmlns:a16="http://schemas.microsoft.com/office/drawing/2014/main" id="{F19C7844-D989-6847-90C4-0BC4ED97AD18}"/>
                </a:ext>
              </a:extLst>
            </p:cNvPr>
            <p:cNvSpPr/>
            <p:nvPr userDrawn="1"/>
          </p:nvSpPr>
          <p:spPr>
            <a:xfrm>
              <a:off x="1408386" y="3384330"/>
              <a:ext cx="2564524" cy="2192928"/>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a:extLst>
                <a:ext uri="{FF2B5EF4-FFF2-40B4-BE49-F238E27FC236}">
                  <a16:creationId xmlns:a16="http://schemas.microsoft.com/office/drawing/2014/main" id="{F1AB1EE2-8B3F-BD4D-8093-B53A6C89BD20}"/>
                </a:ext>
              </a:extLst>
            </p:cNvPr>
            <p:cNvCxnSpPr>
              <a:cxnSpLocks/>
            </p:cNvCxnSpPr>
            <p:nvPr userDrawn="1"/>
          </p:nvCxnSpPr>
          <p:spPr>
            <a:xfrm>
              <a:off x="1408386" y="3384330"/>
              <a:ext cx="0" cy="207214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9" name="Content Placeholder 2">
            <a:extLst>
              <a:ext uri="{FF2B5EF4-FFF2-40B4-BE49-F238E27FC236}">
                <a16:creationId xmlns:a16="http://schemas.microsoft.com/office/drawing/2014/main" id="{B3D45A5D-7A88-5A4C-B480-2A27728B1885}"/>
              </a:ext>
            </a:extLst>
          </p:cNvPr>
          <p:cNvSpPr>
            <a:spLocks noGrp="1"/>
          </p:cNvSpPr>
          <p:nvPr>
            <p:ph idx="17" hasCustomPrompt="1"/>
          </p:nvPr>
        </p:nvSpPr>
        <p:spPr>
          <a:xfrm>
            <a:off x="4879047" y="1450428"/>
            <a:ext cx="2364439" cy="2010960"/>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grpSp>
        <p:nvGrpSpPr>
          <p:cNvPr id="50" name="Group 49">
            <a:extLst>
              <a:ext uri="{FF2B5EF4-FFF2-40B4-BE49-F238E27FC236}">
                <a16:creationId xmlns:a16="http://schemas.microsoft.com/office/drawing/2014/main" id="{11E5057C-E7BA-F049-9FCE-96646BD1F647}"/>
              </a:ext>
            </a:extLst>
          </p:cNvPr>
          <p:cNvGrpSpPr/>
          <p:nvPr userDrawn="1"/>
        </p:nvGrpSpPr>
        <p:grpSpPr>
          <a:xfrm>
            <a:off x="4682301" y="3799840"/>
            <a:ext cx="2822106" cy="2395275"/>
            <a:chOff x="1408386" y="3384330"/>
            <a:chExt cx="2564524" cy="2192928"/>
          </a:xfrm>
        </p:grpSpPr>
        <p:sp>
          <p:nvSpPr>
            <p:cNvPr id="51" name="Snip Single Corner Rectangle 50">
              <a:extLst>
                <a:ext uri="{FF2B5EF4-FFF2-40B4-BE49-F238E27FC236}">
                  <a16:creationId xmlns:a16="http://schemas.microsoft.com/office/drawing/2014/main" id="{A152B53A-DC64-A048-B310-5A49177CCB60}"/>
                </a:ext>
              </a:extLst>
            </p:cNvPr>
            <p:cNvSpPr/>
            <p:nvPr userDrawn="1"/>
          </p:nvSpPr>
          <p:spPr>
            <a:xfrm>
              <a:off x="1408386" y="3384330"/>
              <a:ext cx="2564524" cy="2192928"/>
            </a:xfrm>
            <a:prstGeom prst="snip1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a:extLst>
                <a:ext uri="{FF2B5EF4-FFF2-40B4-BE49-F238E27FC236}">
                  <a16:creationId xmlns:a16="http://schemas.microsoft.com/office/drawing/2014/main" id="{E5C381AC-E0CB-E24B-BD52-E9EFA8F8C374}"/>
                </a:ext>
              </a:extLst>
            </p:cNvPr>
            <p:cNvCxnSpPr>
              <a:cxnSpLocks/>
            </p:cNvCxnSpPr>
            <p:nvPr userDrawn="1"/>
          </p:nvCxnSpPr>
          <p:spPr>
            <a:xfrm>
              <a:off x="1408386" y="3384330"/>
              <a:ext cx="0" cy="207214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3" name="Content Placeholder 2">
            <a:extLst>
              <a:ext uri="{FF2B5EF4-FFF2-40B4-BE49-F238E27FC236}">
                <a16:creationId xmlns:a16="http://schemas.microsoft.com/office/drawing/2014/main" id="{88077B40-CC8B-0C49-8677-3A216375DC17}"/>
              </a:ext>
            </a:extLst>
          </p:cNvPr>
          <p:cNvSpPr>
            <a:spLocks noGrp="1"/>
          </p:cNvSpPr>
          <p:nvPr>
            <p:ph idx="18" hasCustomPrompt="1"/>
          </p:nvPr>
        </p:nvSpPr>
        <p:spPr>
          <a:xfrm>
            <a:off x="4871026" y="3986135"/>
            <a:ext cx="2364439" cy="2010960"/>
          </a:xfrm>
          <a:prstGeom prst="rect">
            <a:avLst/>
          </a:prstGeom>
        </p:spPr>
        <p:txBody>
          <a:bodyPr/>
          <a:lstStyle>
            <a:lvl1pPr marL="0" indent="0">
              <a:buFontTx/>
              <a:buNone/>
              <a:defRPr sz="1800" b="1">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br>
              <a:rPr lang="en-US" dirty="0"/>
            </a:br>
            <a:r>
              <a:rPr lang="en-US" b="0" dirty="0"/>
              <a:t>Edit master text styles</a:t>
            </a:r>
            <a:endParaRPr lang="en-US" dirty="0"/>
          </a:p>
        </p:txBody>
      </p:sp>
    </p:spTree>
    <p:extLst>
      <p:ext uri="{BB962C8B-B14F-4D97-AF65-F5344CB8AC3E}">
        <p14:creationId xmlns:p14="http://schemas.microsoft.com/office/powerpoint/2010/main" val="37990789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0.emf"/><Relationship Id="rId2" Type="http://schemas.openxmlformats.org/officeDocument/2006/relationships/slideLayout" Target="../slideLayouts/slideLayout8.xml"/><Relationship Id="rId16"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7.jpeg"/><Relationship Id="rId4" Type="http://schemas.openxmlformats.org/officeDocument/2006/relationships/image" Target="../media/image1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40745E-12A9-0641-BB3D-5A907A4E231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431234"/>
            <a:ext cx="4506913" cy="4041914"/>
          </a:xfrm>
          <a:prstGeom prst="rect">
            <a:avLst/>
          </a:prstGeom>
          <a:ln>
            <a:noFill/>
          </a:ln>
        </p:spPr>
      </p:pic>
      <p:sp>
        <p:nvSpPr>
          <p:cNvPr id="7" name="Rectangle 6">
            <a:extLst>
              <a:ext uri="{FF2B5EF4-FFF2-40B4-BE49-F238E27FC236}">
                <a16:creationId xmlns:a16="http://schemas.microsoft.com/office/drawing/2014/main" id="{38545899-BE88-CB4D-AD28-5711E1EE34E0}"/>
              </a:ext>
            </a:extLst>
          </p:cNvPr>
          <p:cNvSpPr/>
          <p:nvPr userDrawn="1"/>
        </p:nvSpPr>
        <p:spPr>
          <a:xfrm>
            <a:off x="4633993" y="1431234"/>
            <a:ext cx="3347634" cy="2009390"/>
          </a:xfrm>
          <a:prstGeom prst="rect">
            <a:avLst/>
          </a:prstGeom>
          <a:gradFill>
            <a:gsLst>
              <a:gs pos="0">
                <a:schemeClr val="tx1">
                  <a:lumMod val="50000"/>
                  <a:lumOff val="50000"/>
                </a:schemeClr>
              </a:gs>
              <a:gs pos="100000">
                <a:schemeClr val="tx1">
                  <a:lumMod val="65000"/>
                  <a:lumOff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47BAF62-DA56-334A-BF3B-F37581F546B1}"/>
              </a:ext>
            </a:extLst>
          </p:cNvPr>
          <p:cNvSpPr/>
          <p:nvPr userDrawn="1"/>
        </p:nvSpPr>
        <p:spPr>
          <a:xfrm>
            <a:off x="8108707" y="1431234"/>
            <a:ext cx="1448080" cy="2009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0B07D7E-A94C-134D-A9AB-BB2FA698D0A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518045" y="2035879"/>
            <a:ext cx="660400" cy="800100"/>
          </a:xfrm>
          <a:prstGeom prst="rect">
            <a:avLst/>
          </a:prstGeom>
        </p:spPr>
      </p:pic>
      <p:sp>
        <p:nvSpPr>
          <p:cNvPr id="5" name="TextBox 4">
            <a:extLst>
              <a:ext uri="{FF2B5EF4-FFF2-40B4-BE49-F238E27FC236}">
                <a16:creationId xmlns:a16="http://schemas.microsoft.com/office/drawing/2014/main" id="{2D46F378-D8E3-064C-8898-EF6DFB0EF45F}"/>
              </a:ext>
            </a:extLst>
          </p:cNvPr>
          <p:cNvSpPr txBox="1"/>
          <p:nvPr userDrawn="1"/>
        </p:nvSpPr>
        <p:spPr>
          <a:xfrm>
            <a:off x="5049157" y="2020480"/>
            <a:ext cx="2743200" cy="830997"/>
          </a:xfrm>
          <a:prstGeom prst="rect">
            <a:avLst/>
          </a:prstGeom>
          <a:no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TTI, Inc.</a:t>
            </a:r>
          </a:p>
        </p:txBody>
      </p:sp>
      <p:sp>
        <p:nvSpPr>
          <p:cNvPr id="6" name="Rectangle 5">
            <a:extLst>
              <a:ext uri="{FF2B5EF4-FFF2-40B4-BE49-F238E27FC236}">
                <a16:creationId xmlns:a16="http://schemas.microsoft.com/office/drawing/2014/main" id="{DE4E171C-2E05-4042-9203-FAA0503CE126}"/>
              </a:ext>
            </a:extLst>
          </p:cNvPr>
          <p:cNvSpPr/>
          <p:nvPr userDrawn="1"/>
        </p:nvSpPr>
        <p:spPr>
          <a:xfrm>
            <a:off x="4633993" y="3580108"/>
            <a:ext cx="4922794" cy="189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DB4A207-961A-9842-8FD2-1B050A4BDEBD}"/>
              </a:ext>
            </a:extLst>
          </p:cNvPr>
          <p:cNvSpPr txBox="1"/>
          <p:nvPr userDrawn="1"/>
        </p:nvSpPr>
        <p:spPr>
          <a:xfrm>
            <a:off x="5049157" y="3874576"/>
            <a:ext cx="4113790" cy="830997"/>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The Specialist in Electronic Component Distribution</a:t>
            </a:r>
          </a:p>
        </p:txBody>
      </p:sp>
      <p:sp>
        <p:nvSpPr>
          <p:cNvPr id="12" name="TextBox 11">
            <a:extLst>
              <a:ext uri="{FF2B5EF4-FFF2-40B4-BE49-F238E27FC236}">
                <a16:creationId xmlns:a16="http://schemas.microsoft.com/office/drawing/2014/main" id="{EBA40F83-ECC0-CA45-8585-36A4B2B03424}"/>
              </a:ext>
            </a:extLst>
          </p:cNvPr>
          <p:cNvSpPr txBox="1"/>
          <p:nvPr userDrawn="1"/>
        </p:nvSpPr>
        <p:spPr>
          <a:xfrm>
            <a:off x="5049157" y="4736166"/>
            <a:ext cx="4113790" cy="369332"/>
          </a:xfrm>
          <a:prstGeom prst="rect">
            <a:avLst/>
          </a:prstGeom>
          <a:noFill/>
        </p:spPr>
        <p:txBody>
          <a:bodyPr wrap="square" rtlCol="0">
            <a:spAutoFit/>
          </a:bodyPr>
          <a:lstStyle/>
          <a:p>
            <a:r>
              <a:rPr lang="en-US" sz="1800" i="1" dirty="0">
                <a:solidFill>
                  <a:schemeClr val="bg1"/>
                </a:solidFill>
                <a:latin typeface="Arial" panose="020B0604020202020204" pitchFamily="34" charset="0"/>
                <a:cs typeface="Arial" panose="020B0604020202020204" pitchFamily="34" charset="0"/>
              </a:rPr>
              <a:t>A Berkshire Hathaway Company</a:t>
            </a:r>
          </a:p>
        </p:txBody>
      </p:sp>
      <p:pic>
        <p:nvPicPr>
          <p:cNvPr id="13" name="Picture 12">
            <a:extLst>
              <a:ext uri="{FF2B5EF4-FFF2-40B4-BE49-F238E27FC236}">
                <a16:creationId xmlns:a16="http://schemas.microsoft.com/office/drawing/2014/main" id="{79CB8306-8AC6-CD4C-BC77-C3241AD2D85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683868" y="1431234"/>
            <a:ext cx="2513298" cy="4041914"/>
          </a:xfrm>
          <a:prstGeom prst="rect">
            <a:avLst/>
          </a:prstGeom>
          <a:ln>
            <a:noFill/>
          </a:ln>
        </p:spPr>
      </p:pic>
      <p:sp>
        <p:nvSpPr>
          <p:cNvPr id="2" name="Rectangle 1">
            <a:extLst>
              <a:ext uri="{FF2B5EF4-FFF2-40B4-BE49-F238E27FC236}">
                <a16:creationId xmlns:a16="http://schemas.microsoft.com/office/drawing/2014/main" id="{3232D176-3DEF-0642-86DC-6AAB98DAFBE1}"/>
              </a:ext>
            </a:extLst>
          </p:cNvPr>
          <p:cNvSpPr/>
          <p:nvPr userDrawn="1"/>
        </p:nvSpPr>
        <p:spPr>
          <a:xfrm>
            <a:off x="0" y="1431234"/>
            <a:ext cx="4506913" cy="4041914"/>
          </a:xfrm>
          <a:prstGeom prst="rect">
            <a:avLst/>
          </a:prstGeom>
          <a:solidFill>
            <a:srgbClr val="5894A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FF30A9E-AAEA-ED4C-8020-20361B361C88}"/>
              </a:ext>
            </a:extLst>
          </p:cNvPr>
          <p:cNvSpPr txBox="1"/>
          <p:nvPr userDrawn="1"/>
        </p:nvSpPr>
        <p:spPr>
          <a:xfrm>
            <a:off x="393122" y="2020480"/>
            <a:ext cx="3661506" cy="830997"/>
          </a:xfrm>
          <a:prstGeom prst="rect">
            <a:avLst/>
          </a:prstGeom>
          <a:no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Thank You</a:t>
            </a:r>
          </a:p>
        </p:txBody>
      </p:sp>
      <p:sp>
        <p:nvSpPr>
          <p:cNvPr id="15" name="TextBox 14">
            <a:extLst>
              <a:ext uri="{FF2B5EF4-FFF2-40B4-BE49-F238E27FC236}">
                <a16:creationId xmlns:a16="http://schemas.microsoft.com/office/drawing/2014/main" id="{C0242FD9-3DA1-8241-997C-E1E4AEE9D7E8}"/>
              </a:ext>
            </a:extLst>
          </p:cNvPr>
          <p:cNvSpPr txBox="1"/>
          <p:nvPr userDrawn="1"/>
        </p:nvSpPr>
        <p:spPr>
          <a:xfrm>
            <a:off x="393122" y="4351630"/>
            <a:ext cx="4113790" cy="707886"/>
          </a:xfrm>
          <a:prstGeom prst="rect">
            <a:avLst/>
          </a:prstGeom>
          <a:noFill/>
        </p:spPr>
        <p:txBody>
          <a:bodyPr wrap="square" rtlCol="0" anchor="b">
            <a:spAutoFit/>
          </a:bodyPr>
          <a:lstStyle/>
          <a:p>
            <a:r>
              <a:rPr lang="en-US" sz="2000" dirty="0">
                <a:solidFill>
                  <a:schemeClr val="bg1"/>
                </a:solidFill>
                <a:latin typeface="Arial" panose="020B0604020202020204" pitchFamily="34" charset="0"/>
                <a:cs typeface="Arial" panose="020B0604020202020204" pitchFamily="34" charset="0"/>
              </a:rPr>
              <a:t>1.800.CALL.TTI</a:t>
            </a:r>
          </a:p>
          <a:p>
            <a:r>
              <a:rPr lang="en-US" sz="2000" dirty="0">
                <a:solidFill>
                  <a:schemeClr val="bg1"/>
                </a:solidFill>
                <a:latin typeface="Arial" panose="020B0604020202020204" pitchFamily="34" charset="0"/>
                <a:cs typeface="Arial" panose="020B0604020202020204" pitchFamily="34" charset="0"/>
              </a:rPr>
              <a:t>ttiinc.com</a:t>
            </a:r>
          </a:p>
        </p:txBody>
      </p:sp>
      <p:sp>
        <p:nvSpPr>
          <p:cNvPr id="16" name="Rectangle 15">
            <a:extLst>
              <a:ext uri="{FF2B5EF4-FFF2-40B4-BE49-F238E27FC236}">
                <a16:creationId xmlns:a16="http://schemas.microsoft.com/office/drawing/2014/main" id="{0AF5A273-1D06-EE4B-BA60-170B292E0E0F}"/>
              </a:ext>
            </a:extLst>
          </p:cNvPr>
          <p:cNvSpPr/>
          <p:nvPr userDrawn="1"/>
        </p:nvSpPr>
        <p:spPr>
          <a:xfrm>
            <a:off x="100362" y="6559669"/>
            <a:ext cx="11997550" cy="246221"/>
          </a:xfrm>
          <a:prstGeom prst="rect">
            <a:avLst/>
          </a:prstGeom>
        </p:spPr>
        <p:txBody>
          <a:bodyPr wrap="square">
            <a:spAutoFit/>
          </a:bodyPr>
          <a:lstStyle/>
          <a:p>
            <a:pPr algn="ctr"/>
            <a:r>
              <a:rPr lang="en-US" sz="1000" i="1" dirty="0">
                <a:solidFill>
                  <a:schemeClr val="tx1">
                    <a:tint val="75000"/>
                  </a:schemeClr>
                </a:solidFill>
                <a:latin typeface="Arial" pitchFamily="34" charset="0"/>
                <a:cs typeface="Arial" pitchFamily="34" charset="0"/>
              </a:rPr>
              <a:t>The information contained herein is the confidential property of TTI and its subsidiaries. Contents may not be distributed or repeated by third-parties without the consent of TTI, Inc.</a:t>
            </a:r>
          </a:p>
        </p:txBody>
      </p:sp>
    </p:spTree>
    <p:extLst>
      <p:ext uri="{BB962C8B-B14F-4D97-AF65-F5344CB8AC3E}">
        <p14:creationId xmlns:p14="http://schemas.microsoft.com/office/powerpoint/2010/main" val="4156602461"/>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545899-BE88-CB4D-AD28-5711E1EE34E0}"/>
              </a:ext>
            </a:extLst>
          </p:cNvPr>
          <p:cNvSpPr/>
          <p:nvPr userDrawn="1"/>
        </p:nvSpPr>
        <p:spPr>
          <a:xfrm>
            <a:off x="0" y="1431234"/>
            <a:ext cx="371061" cy="4041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47BAF62-DA56-334A-BF3B-F37581F546B1}"/>
              </a:ext>
            </a:extLst>
          </p:cNvPr>
          <p:cNvSpPr/>
          <p:nvPr userDrawn="1"/>
        </p:nvSpPr>
        <p:spPr>
          <a:xfrm>
            <a:off x="490329" y="1431234"/>
            <a:ext cx="4041914" cy="40419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785400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8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0AD12B-1D93-814A-A69C-42B64E66A566}"/>
              </a:ext>
            </a:extLst>
          </p:cNvPr>
          <p:cNvSpPr/>
          <p:nvPr userDrawn="1"/>
        </p:nvSpPr>
        <p:spPr>
          <a:xfrm>
            <a:off x="10126715" y="-4125"/>
            <a:ext cx="2065285" cy="756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A5BEEC9-1480-6049-85B0-114C46FC9ACA}"/>
              </a:ext>
            </a:extLst>
          </p:cNvPr>
          <p:cNvSpPr/>
          <p:nvPr userDrawn="1"/>
        </p:nvSpPr>
        <p:spPr>
          <a:xfrm>
            <a:off x="0" y="1"/>
            <a:ext cx="7899400" cy="761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0A8AC-7DA5-A046-ADE9-30C943574E9B}"/>
              </a:ext>
            </a:extLst>
          </p:cNvPr>
          <p:cNvSpPr/>
          <p:nvPr userDrawn="1"/>
        </p:nvSpPr>
        <p:spPr>
          <a:xfrm>
            <a:off x="7980415" y="1"/>
            <a:ext cx="2065285" cy="761562"/>
          </a:xfrm>
          <a:prstGeom prst="rect">
            <a:avLst/>
          </a:prstGeom>
          <a:solidFill>
            <a:srgbClr val="115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19F4665-BCEB-D04F-82A0-66BF98D13154}"/>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1602265" y="105542"/>
            <a:ext cx="467552" cy="556610"/>
          </a:xfrm>
          <a:prstGeom prst="rect">
            <a:avLst/>
          </a:prstGeom>
        </p:spPr>
      </p:pic>
      <p:sp>
        <p:nvSpPr>
          <p:cNvPr id="16" name="Rectangle 15">
            <a:extLst>
              <a:ext uri="{FF2B5EF4-FFF2-40B4-BE49-F238E27FC236}">
                <a16:creationId xmlns:a16="http://schemas.microsoft.com/office/drawing/2014/main" id="{0E00104F-CBA8-1B4F-B0A7-88922B9D009F}"/>
              </a:ext>
            </a:extLst>
          </p:cNvPr>
          <p:cNvSpPr/>
          <p:nvPr userDrawn="1"/>
        </p:nvSpPr>
        <p:spPr>
          <a:xfrm>
            <a:off x="-1" y="6738424"/>
            <a:ext cx="12192001" cy="13364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6164228"/>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3" r:id="rId3"/>
    <p:sldLayoutId id="2147483674" r:id="rId4"/>
    <p:sldLayoutId id="2147483672" r:id="rId5"/>
    <p:sldLayoutId id="2147483670" r:id="rId6"/>
    <p:sldLayoutId id="2147483662" r:id="rId7"/>
    <p:sldLayoutId id="2147483663" r:id="rId8"/>
    <p:sldLayoutId id="2147483675" r:id="rId9"/>
    <p:sldLayoutId id="2147483678" r:id="rId10"/>
    <p:sldLayoutId id="2147483676" r:id="rId11"/>
    <p:sldLayoutId id="2147483677" r:id="rId12"/>
    <p:sldLayoutId id="2147483664" r:id="rId13"/>
    <p:sldLayoutId id="2147483700" r:id="rId14"/>
    <p:sldLayoutId id="214748370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T_Energy_TITLE-masterLOWRES.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96069362"/>
      </p:ext>
    </p:extLst>
  </p:cSld>
  <p:clrMap bg1="lt1" tx1="dk1" bg2="lt2" tx2="dk2" accent1="accent1" accent2="accent2" accent3="accent3" accent4="accent4" accent5="accent5" accent6="accent6" hlink="hlink" folHlink="folHlink"/>
  <p:sldLayoutIdLst>
    <p:sldLayoutId id="2147483685" r:id="rId1"/>
    <p:sldLayoutId id="2147483687" r:id="rId2"/>
  </p:sldLayoutIdLst>
  <p:transition>
    <p:fade/>
  </p:transition>
  <p:hf sldNum="0"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051722-82BF-4D4E-BA69-E92F71317444}"/>
              </a:ext>
            </a:extLst>
          </p:cNvPr>
          <p:cNvSpPr>
            <a:spLocks noGrp="1"/>
          </p:cNvSpPr>
          <p:nvPr>
            <p:ph type="body" sz="quarter" idx="10"/>
          </p:nvPr>
        </p:nvSpPr>
        <p:spPr>
          <a:xfrm>
            <a:off x="809297" y="2183996"/>
            <a:ext cx="3394403" cy="1283411"/>
          </a:xfrm>
        </p:spPr>
        <p:txBody>
          <a:bodyPr/>
          <a:lstStyle/>
          <a:p>
            <a:endParaRPr lang="en-US" sz="4000" dirty="0"/>
          </a:p>
          <a:p>
            <a:endParaRPr lang="en-US" sz="800" dirty="0"/>
          </a:p>
          <a:p>
            <a:pPr algn="ctr"/>
            <a:r>
              <a:rPr lang="en-US" sz="3600" dirty="0"/>
              <a:t>Q3 2019 MLCC Market Update</a:t>
            </a:r>
          </a:p>
          <a:p>
            <a:endParaRPr lang="en-US" sz="800" dirty="0"/>
          </a:p>
        </p:txBody>
      </p:sp>
      <p:sp>
        <p:nvSpPr>
          <p:cNvPr id="4" name="Subtitle 2">
            <a:extLst>
              <a:ext uri="{FF2B5EF4-FFF2-40B4-BE49-F238E27FC236}">
                <a16:creationId xmlns:a16="http://schemas.microsoft.com/office/drawing/2014/main" id="{95665020-A905-2C4C-B315-CD08E2B97FE7}"/>
              </a:ext>
            </a:extLst>
          </p:cNvPr>
          <p:cNvSpPr txBox="1">
            <a:spLocks/>
          </p:cNvSpPr>
          <p:nvPr/>
        </p:nvSpPr>
        <p:spPr>
          <a:xfrm>
            <a:off x="471948" y="4109112"/>
            <a:ext cx="3731752" cy="1720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ts val="2360"/>
              </a:lnSpc>
              <a:spcBef>
                <a:spcPts val="400"/>
              </a:spcBef>
              <a:buNone/>
            </a:pPr>
            <a:r>
              <a:rPr lang="en-US" sz="2000" b="1" dirty="0">
                <a:solidFill>
                  <a:schemeClr val="bg1">
                    <a:lumMod val="85000"/>
                  </a:schemeClr>
                </a:solidFill>
                <a:latin typeface="Arial" panose="020B0604020202020204" pitchFamily="34" charset="0"/>
                <a:cs typeface="Arial" panose="020B0604020202020204" pitchFamily="34" charset="0"/>
              </a:rPr>
              <a:t>Presented by</a:t>
            </a:r>
            <a:endParaRPr lang="en-US" sz="800" b="1" dirty="0">
              <a:solidFill>
                <a:schemeClr val="bg1">
                  <a:lumMod val="85000"/>
                </a:schemeClr>
              </a:solidFill>
              <a:latin typeface="Arial" panose="020B0604020202020204" pitchFamily="34" charset="0"/>
              <a:cs typeface="Arial" panose="020B0604020202020204" pitchFamily="34" charset="0"/>
            </a:endParaRPr>
          </a:p>
          <a:p>
            <a:pPr marL="0" indent="0" algn="r">
              <a:lnSpc>
                <a:spcPct val="100000"/>
              </a:lnSpc>
              <a:spcBef>
                <a:spcPts val="0"/>
              </a:spcBef>
              <a:buNone/>
            </a:pPr>
            <a:r>
              <a:rPr lang="en-US" i="1" dirty="0">
                <a:solidFill>
                  <a:schemeClr val="bg1">
                    <a:lumMod val="85000"/>
                  </a:schemeClr>
                </a:solidFill>
                <a:latin typeface="Arial" panose="020B0604020202020204" pitchFamily="34" charset="0"/>
                <a:cs typeface="Arial" panose="020B0604020202020204" pitchFamily="34" charset="0"/>
              </a:rPr>
              <a:t>Jeff Ray</a:t>
            </a:r>
            <a:br>
              <a:rPr lang="en-US" i="1" dirty="0">
                <a:solidFill>
                  <a:schemeClr val="bg1">
                    <a:lumMod val="85000"/>
                  </a:schemeClr>
                </a:solidFill>
                <a:latin typeface="Arial" panose="020B0604020202020204" pitchFamily="34" charset="0"/>
                <a:cs typeface="Arial" panose="020B0604020202020204" pitchFamily="34" charset="0"/>
              </a:rPr>
            </a:br>
            <a:r>
              <a:rPr lang="en-US" sz="1600" i="1" dirty="0">
                <a:solidFill>
                  <a:schemeClr val="bg1">
                    <a:lumMod val="85000"/>
                  </a:schemeClr>
                </a:solidFill>
                <a:latin typeface="Arial" panose="020B0604020202020204" pitchFamily="34" charset="0"/>
                <a:cs typeface="Arial" panose="020B0604020202020204" pitchFamily="34" charset="0"/>
              </a:rPr>
              <a:t>VP Product Management </a:t>
            </a:r>
            <a:endParaRPr lang="en-US" sz="1600" i="1" dirty="0" smtClean="0">
              <a:solidFill>
                <a:schemeClr val="bg1">
                  <a:lumMod val="85000"/>
                </a:schemeClr>
              </a:solidFill>
              <a:latin typeface="Arial" panose="020B0604020202020204" pitchFamily="34" charset="0"/>
              <a:cs typeface="Arial" panose="020B0604020202020204" pitchFamily="34" charset="0"/>
            </a:endParaRPr>
          </a:p>
          <a:p>
            <a:pPr marL="0" indent="0" algn="r">
              <a:lnSpc>
                <a:spcPct val="100000"/>
              </a:lnSpc>
              <a:spcBef>
                <a:spcPts val="0"/>
              </a:spcBef>
              <a:buNone/>
            </a:pPr>
            <a:r>
              <a:rPr lang="en-US" sz="1600" i="1" dirty="0" smtClean="0">
                <a:solidFill>
                  <a:schemeClr val="bg1">
                    <a:lumMod val="85000"/>
                  </a:schemeClr>
                </a:solidFill>
                <a:latin typeface="Arial" panose="020B0604020202020204" pitchFamily="34" charset="0"/>
                <a:cs typeface="Arial" panose="020B0604020202020204" pitchFamily="34" charset="0"/>
              </a:rPr>
              <a:t>&amp; Supplier Marketing</a:t>
            </a:r>
            <a:endParaRPr lang="en-US" sz="1600" i="1" dirty="0">
              <a:solidFill>
                <a:schemeClr val="bg1">
                  <a:lumMod val="8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1C2E236-AB6B-1D47-BE4F-8F3056DBC32C}"/>
              </a:ext>
            </a:extLst>
          </p:cNvPr>
          <p:cNvSpPr/>
          <p:nvPr/>
        </p:nvSpPr>
        <p:spPr>
          <a:xfrm>
            <a:off x="570272" y="6581156"/>
            <a:ext cx="11577484" cy="246221"/>
          </a:xfrm>
          <a:prstGeom prst="rect">
            <a:avLst/>
          </a:prstGeom>
        </p:spPr>
        <p:txBody>
          <a:bodyPr wrap="square">
            <a:spAutoFit/>
          </a:bodyPr>
          <a:lstStyle/>
          <a:p>
            <a:pPr algn="r"/>
            <a:r>
              <a:rPr lang="en-US" sz="1000" i="1" dirty="0">
                <a:solidFill>
                  <a:schemeClr val="tx1">
                    <a:tint val="75000"/>
                  </a:schemeClr>
                </a:solidFill>
                <a:latin typeface="Arial" pitchFamily="34" charset="0"/>
                <a:cs typeface="Arial" pitchFamily="34" charset="0"/>
              </a:rPr>
              <a:t>The information contained herein is the confidential property of TTI and its subsidiaries. Contents may not be distributed or repeated by third-parties without the consent of TTI, Inc.</a:t>
            </a:r>
          </a:p>
        </p:txBody>
      </p:sp>
    </p:spTree>
    <p:extLst>
      <p:ext uri="{BB962C8B-B14F-4D97-AF65-F5344CB8AC3E}">
        <p14:creationId xmlns:p14="http://schemas.microsoft.com/office/powerpoint/2010/main" val="1150679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9DC8F6D-17D6-4E62-9851-2C4F23620ABB}"/>
              </a:ext>
            </a:extLst>
          </p:cNvPr>
          <p:cNvSpPr txBox="1">
            <a:spLocks/>
          </p:cNvSpPr>
          <p:nvPr/>
        </p:nvSpPr>
        <p:spPr>
          <a:xfrm>
            <a:off x="179407" y="1179576"/>
            <a:ext cx="12120880" cy="6484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dirty="0">
                <a:solidFill>
                  <a:schemeClr val="tx2"/>
                </a:solidFill>
              </a:rPr>
              <a:t>The Americas’ MLCC Requirements and Consumption Differ from Global Usage</a:t>
            </a:r>
          </a:p>
          <a:p>
            <a:pPr algn="ctr"/>
            <a:r>
              <a:rPr lang="en-US" b="0" dirty="0">
                <a:solidFill>
                  <a:schemeClr val="tx2"/>
                </a:solidFill>
              </a:rPr>
              <a:t/>
            </a:r>
            <a:br>
              <a:rPr lang="en-US" b="0" dirty="0">
                <a:solidFill>
                  <a:schemeClr val="tx2"/>
                </a:solidFill>
              </a:rPr>
            </a:br>
            <a:r>
              <a:rPr lang="en-US" b="0" dirty="0">
                <a:solidFill>
                  <a:schemeClr val="tx2"/>
                </a:solidFill>
              </a:rPr>
              <a:t/>
            </a:r>
            <a:br>
              <a:rPr lang="en-US" b="0" dirty="0">
                <a:solidFill>
                  <a:schemeClr val="tx2"/>
                </a:solidFill>
              </a:rPr>
            </a:br>
            <a:endParaRPr lang="en-US" b="0" dirty="0">
              <a:solidFill>
                <a:schemeClr val="tx2"/>
              </a:solidFill>
            </a:endParaRPr>
          </a:p>
        </p:txBody>
      </p:sp>
      <p:sp>
        <p:nvSpPr>
          <p:cNvPr id="2" name="Title 1"/>
          <p:cNvSpPr>
            <a:spLocks noGrp="1"/>
          </p:cNvSpPr>
          <p:nvPr>
            <p:ph type="title"/>
          </p:nvPr>
        </p:nvSpPr>
        <p:spPr>
          <a:xfrm>
            <a:off x="182880" y="128016"/>
            <a:ext cx="5606145" cy="487362"/>
          </a:xfrm>
        </p:spPr>
        <p:txBody>
          <a:bodyPr anchor="ctr">
            <a:normAutofit/>
          </a:bodyPr>
          <a:lstStyle/>
          <a:p>
            <a:r>
              <a:rPr lang="en-US" dirty="0">
                <a:solidFill>
                  <a:schemeClr val="bg1"/>
                </a:solidFill>
                <a:latin typeface="Arial" panose="020B0604020202020204" pitchFamily="34" charset="0"/>
                <a:cs typeface="Arial" panose="020B0604020202020204" pitchFamily="34" charset="0"/>
              </a:rPr>
              <a:t>Q3 2019 MLCC Market Update</a:t>
            </a:r>
          </a:p>
        </p:txBody>
      </p:sp>
      <p:sp>
        <p:nvSpPr>
          <p:cNvPr id="29" name="Content Placeholder 2"/>
          <p:cNvSpPr>
            <a:spLocks noGrp="1"/>
          </p:cNvSpPr>
          <p:nvPr>
            <p:ph idx="1"/>
          </p:nvPr>
        </p:nvSpPr>
        <p:spPr>
          <a:xfrm>
            <a:off x="-76" y="2114730"/>
            <a:ext cx="5885356" cy="4225911"/>
          </a:xfrm>
        </p:spPr>
        <p:txBody>
          <a:bodyPr>
            <a:noAutofit/>
          </a:bodyPr>
          <a:lstStyle/>
          <a:p>
            <a:pPr lvl="1" indent="-336550"/>
            <a:r>
              <a:rPr lang="en-US" sz="2200" dirty="0">
                <a:latin typeface="Arial" panose="020B0604020202020204" pitchFamily="34" charset="0"/>
                <a:cs typeface="Arial" panose="020B0604020202020204" pitchFamily="34" charset="0"/>
              </a:rPr>
              <a:t>Globally roughly 3 trillion pieces of the annual 4.3 trillion MLCCs produced are 0201 and smaller case sizes and largely for the consumer device market</a:t>
            </a:r>
          </a:p>
          <a:p>
            <a:pPr marL="349250" lvl="1" indent="0">
              <a:buNone/>
            </a:pPr>
            <a:r>
              <a:rPr lang="en-US" sz="2200"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pPr lvl="1" indent="-336550"/>
            <a:r>
              <a:rPr lang="en-US" sz="2200" dirty="0">
                <a:latin typeface="Arial" panose="020B0604020202020204" pitchFamily="34" charset="0"/>
                <a:cs typeface="Arial" panose="020B0604020202020204" pitchFamily="34" charset="0"/>
              </a:rPr>
              <a:t>In North America, particularly the industrial, military, and transportation markets, we are larger consumers of the 0402, 0603, 0805 and 1206 case sizes</a:t>
            </a:r>
          </a:p>
          <a:p>
            <a:pPr lvl="1" indent="-336550">
              <a:buFont typeface="Courier New" panose="02070309020205020404" pitchFamily="49" charset="0"/>
              <a:buChar char="o"/>
            </a:pPr>
            <a:endParaRPr lang="en-US" sz="500"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D0E9A30-95C8-47A6-8C62-F5A5ECAFCB2D}"/>
              </a:ext>
            </a:extLst>
          </p:cNvPr>
          <p:cNvGraphicFramePr/>
          <p:nvPr>
            <p:extLst>
              <p:ext uri="{D42A27DB-BD31-4B8C-83A1-F6EECF244321}">
                <p14:modId xmlns:p14="http://schemas.microsoft.com/office/powerpoint/2010/main" val="498989249"/>
              </p:ext>
            </p:extLst>
          </p:nvPr>
        </p:nvGraphicFramePr>
        <p:xfrm>
          <a:off x="5391983" y="959578"/>
          <a:ext cx="7779437" cy="53810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614201" y="5650248"/>
            <a:ext cx="2747745" cy="646331"/>
          </a:xfrm>
          <a:prstGeom prst="rect">
            <a:avLst/>
          </a:prstGeom>
          <a:noFill/>
        </p:spPr>
        <p:txBody>
          <a:bodyPr wrap="square" rtlCol="0">
            <a:spAutoFit/>
          </a:bodyPr>
          <a:lstStyle/>
          <a:p>
            <a:r>
              <a:rPr lang="en-US" b="1" dirty="0"/>
              <a:t>Percent of Sales by </a:t>
            </a:r>
          </a:p>
          <a:p>
            <a:r>
              <a:rPr lang="en-US" b="1" dirty="0"/>
              <a:t>Case Size in North America </a:t>
            </a:r>
          </a:p>
        </p:txBody>
      </p:sp>
    </p:spTree>
    <p:extLst>
      <p:ext uri="{BB962C8B-B14F-4D97-AF65-F5344CB8AC3E}">
        <p14:creationId xmlns:p14="http://schemas.microsoft.com/office/powerpoint/2010/main" val="3056320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chor="ctr"/>
          <a:lstStyle/>
          <a:p>
            <a:pPr algn="ctr"/>
            <a:r>
              <a:rPr lang="en-US" sz="4500" dirty="0"/>
              <a:t>Q3 2019 MLCC Market Update</a:t>
            </a:r>
          </a:p>
        </p:txBody>
      </p:sp>
      <p:sp>
        <p:nvSpPr>
          <p:cNvPr id="3" name="Text Placeholder 2"/>
          <p:cNvSpPr>
            <a:spLocks noGrp="1"/>
          </p:cNvSpPr>
          <p:nvPr>
            <p:ph type="body" sz="quarter" idx="12"/>
          </p:nvPr>
        </p:nvSpPr>
        <p:spPr/>
        <p:txBody>
          <a:bodyPr/>
          <a:lstStyle/>
          <a:p>
            <a:r>
              <a:rPr lang="en-US" dirty="0"/>
              <a:t>1</a:t>
            </a:r>
          </a:p>
          <a:p>
            <a:endParaRPr lang="en-US" dirty="0"/>
          </a:p>
        </p:txBody>
      </p:sp>
      <p:sp>
        <p:nvSpPr>
          <p:cNvPr id="4" name="Text Placeholder 3"/>
          <p:cNvSpPr>
            <a:spLocks noGrp="1"/>
          </p:cNvSpPr>
          <p:nvPr>
            <p:ph type="body" sz="quarter" idx="13"/>
          </p:nvPr>
        </p:nvSpPr>
        <p:spPr>
          <a:xfrm>
            <a:off x="4782469" y="2281940"/>
            <a:ext cx="552403" cy="627691"/>
          </a:xfrm>
        </p:spPr>
        <p:txBody>
          <a:bodyPr/>
          <a:lstStyle/>
          <a:p>
            <a:r>
              <a:rPr lang="en-US" dirty="0"/>
              <a:t>2</a:t>
            </a:r>
          </a:p>
        </p:txBody>
      </p:sp>
      <p:sp>
        <p:nvSpPr>
          <p:cNvPr id="5" name="Text Placeholder 4"/>
          <p:cNvSpPr>
            <a:spLocks noGrp="1"/>
          </p:cNvSpPr>
          <p:nvPr>
            <p:ph type="body" sz="quarter" idx="14"/>
          </p:nvPr>
        </p:nvSpPr>
        <p:spPr>
          <a:xfrm>
            <a:off x="4782471" y="3417541"/>
            <a:ext cx="552403" cy="627691"/>
          </a:xfrm>
        </p:spPr>
        <p:txBody>
          <a:bodyPr/>
          <a:lstStyle/>
          <a:p>
            <a:r>
              <a:rPr lang="en-US" dirty="0"/>
              <a:t>3</a:t>
            </a:r>
          </a:p>
        </p:txBody>
      </p:sp>
      <p:sp>
        <p:nvSpPr>
          <p:cNvPr id="6" name="Text Placeholder 5"/>
          <p:cNvSpPr>
            <a:spLocks noGrp="1"/>
          </p:cNvSpPr>
          <p:nvPr>
            <p:ph type="body" sz="quarter" idx="15"/>
          </p:nvPr>
        </p:nvSpPr>
        <p:spPr>
          <a:xfrm>
            <a:off x="5459238" y="1219721"/>
            <a:ext cx="6379836" cy="519797"/>
          </a:xfrm>
        </p:spPr>
        <p:txBody>
          <a:bodyPr anchor="ctr" anchorCtr="0"/>
          <a:lstStyle/>
          <a:p>
            <a:r>
              <a:rPr lang="en-US" sz="2000" b="1" dirty="0"/>
              <a:t>Constrained Market Causal Factors</a:t>
            </a:r>
          </a:p>
        </p:txBody>
      </p:sp>
      <p:sp>
        <p:nvSpPr>
          <p:cNvPr id="7" name="Text Placeholder 6"/>
          <p:cNvSpPr>
            <a:spLocks noGrp="1"/>
          </p:cNvSpPr>
          <p:nvPr>
            <p:ph type="body" sz="quarter" idx="16"/>
          </p:nvPr>
        </p:nvSpPr>
        <p:spPr>
          <a:xfrm>
            <a:off x="5459237" y="2326008"/>
            <a:ext cx="6379837" cy="509231"/>
          </a:xfrm>
        </p:spPr>
        <p:txBody>
          <a:bodyPr anchor="ctr" anchorCtr="0"/>
          <a:lstStyle/>
          <a:p>
            <a:r>
              <a:rPr lang="en-US" sz="2000" b="1" dirty="0"/>
              <a:t>Market Availability Trends</a:t>
            </a:r>
          </a:p>
        </p:txBody>
      </p:sp>
      <p:sp>
        <p:nvSpPr>
          <p:cNvPr id="8" name="Text Placeholder 7"/>
          <p:cNvSpPr>
            <a:spLocks noGrp="1"/>
          </p:cNvSpPr>
          <p:nvPr>
            <p:ph type="body" sz="quarter" idx="17"/>
          </p:nvPr>
        </p:nvSpPr>
        <p:spPr>
          <a:xfrm>
            <a:off x="5459238" y="3454579"/>
            <a:ext cx="6379838" cy="544547"/>
          </a:xfrm>
        </p:spPr>
        <p:txBody>
          <a:bodyPr anchor="ctr" anchorCtr="0"/>
          <a:lstStyle/>
          <a:p>
            <a:r>
              <a:rPr lang="en-US" sz="2000" b="1" dirty="0">
                <a:solidFill>
                  <a:schemeClr val="tx2"/>
                </a:solidFill>
              </a:rPr>
              <a:t>Vertical Market Consumption</a:t>
            </a:r>
          </a:p>
        </p:txBody>
      </p:sp>
      <p:sp>
        <p:nvSpPr>
          <p:cNvPr id="12" name="Text Placeholder 7"/>
          <p:cNvSpPr txBox="1">
            <a:spLocks/>
          </p:cNvSpPr>
          <p:nvPr/>
        </p:nvSpPr>
        <p:spPr>
          <a:xfrm>
            <a:off x="5459235" y="4594202"/>
            <a:ext cx="6379838" cy="506612"/>
          </a:xfrm>
          <a:prstGeom prst="rect">
            <a:avLst/>
          </a:prstGeom>
        </p:spPr>
        <p:txBody>
          <a:bodyPr anchor="ctr" anchorCtr="0"/>
          <a:lstStyle>
            <a:lvl1pPr indent="0">
              <a:lnSpc>
                <a:spcPct val="90000"/>
              </a:lnSpc>
              <a:spcBef>
                <a:spcPts val="1000"/>
              </a:spcBef>
              <a:buFontTx/>
              <a:buNone/>
              <a:defRPr sz="2000" i="0">
                <a:solidFill>
                  <a:schemeClr val="tx1">
                    <a:lumMod val="50000"/>
                    <a:lumOff val="50000"/>
                  </a:schemeClr>
                </a:solidFill>
                <a:latin typeface="Arial" panose="020B0604020202020204" pitchFamily="34" charset="0"/>
                <a:cs typeface="Arial" panose="020B0604020202020204" pitchFamily="34" charset="0"/>
              </a:defRPr>
            </a:lvl1pPr>
            <a:lvl2pPr indent="0">
              <a:lnSpc>
                <a:spcPct val="90000"/>
              </a:lnSpc>
              <a:spcBef>
                <a:spcPts val="500"/>
              </a:spcBef>
              <a:buFontTx/>
              <a:buNone/>
              <a:defRPr sz="2400"/>
            </a:lvl2pPr>
            <a:lvl3pPr indent="0">
              <a:lnSpc>
                <a:spcPct val="90000"/>
              </a:lnSpc>
              <a:spcBef>
                <a:spcPts val="500"/>
              </a:spcBef>
              <a:buFontTx/>
              <a:buNone/>
              <a:defRPr sz="2000"/>
            </a:lvl3pPr>
            <a:lvl4pPr indent="0">
              <a:lnSpc>
                <a:spcPct val="90000"/>
              </a:lnSpc>
              <a:spcBef>
                <a:spcPts val="500"/>
              </a:spcBef>
              <a:buFontTx/>
              <a:buNone/>
            </a:lvl4pPr>
            <a:lvl5pPr indent="0">
              <a:lnSpc>
                <a:spcPct val="90000"/>
              </a:lnSpc>
              <a:spcBef>
                <a:spcPts val="500"/>
              </a:spcBef>
              <a:buFontTx/>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t>Alternative Technology Options</a:t>
            </a:r>
          </a:p>
        </p:txBody>
      </p:sp>
      <p:sp>
        <p:nvSpPr>
          <p:cNvPr id="13" name="TextBox 12"/>
          <p:cNvSpPr txBox="1"/>
          <p:nvPr/>
        </p:nvSpPr>
        <p:spPr>
          <a:xfrm>
            <a:off x="4744322" y="4480987"/>
            <a:ext cx="590550" cy="701731"/>
          </a:xfrm>
          <a:prstGeom prst="rect">
            <a:avLst/>
          </a:prstGeom>
        </p:spPr>
        <p:txBody>
          <a:bodyPr/>
          <a:lstStyle>
            <a:lvl1pPr indent="0" algn="r">
              <a:lnSpc>
                <a:spcPct val="90000"/>
              </a:lnSpc>
              <a:spcBef>
                <a:spcPts val="1000"/>
              </a:spcBef>
              <a:buFontTx/>
              <a:buNone/>
              <a:defRPr sz="4400" b="1" i="1">
                <a:solidFill>
                  <a:schemeClr val="bg1">
                    <a:lumMod val="75000"/>
                  </a:schemeClr>
                </a:solidFill>
                <a:latin typeface="Arial" panose="020B0604020202020204" pitchFamily="34" charset="0"/>
                <a:cs typeface="Arial" panose="020B0604020202020204" pitchFamily="34" charset="0"/>
              </a:defRPr>
            </a:lvl1pPr>
            <a:lvl2pPr indent="0">
              <a:lnSpc>
                <a:spcPct val="90000"/>
              </a:lnSpc>
              <a:spcBef>
                <a:spcPts val="500"/>
              </a:spcBef>
              <a:buFontTx/>
              <a:buNone/>
              <a:defRPr sz="2400"/>
            </a:lvl2pPr>
            <a:lvl3pPr indent="0">
              <a:lnSpc>
                <a:spcPct val="90000"/>
              </a:lnSpc>
              <a:spcBef>
                <a:spcPts val="500"/>
              </a:spcBef>
              <a:buFontTx/>
              <a:buNone/>
              <a:defRPr sz="2000"/>
            </a:lvl3pPr>
            <a:lvl4pPr indent="0">
              <a:lnSpc>
                <a:spcPct val="90000"/>
              </a:lnSpc>
              <a:spcBef>
                <a:spcPts val="500"/>
              </a:spcBef>
              <a:buFontTx/>
              <a:buNone/>
            </a:lvl4pPr>
            <a:lvl5pPr indent="0">
              <a:lnSpc>
                <a:spcPct val="90000"/>
              </a:lnSpc>
              <a:spcBef>
                <a:spcPts val="500"/>
              </a:spcBef>
              <a:buFontTx/>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4</a:t>
            </a:r>
          </a:p>
        </p:txBody>
      </p:sp>
    </p:spTree>
    <p:extLst>
      <p:ext uri="{BB962C8B-B14F-4D97-AF65-F5344CB8AC3E}">
        <p14:creationId xmlns:p14="http://schemas.microsoft.com/office/powerpoint/2010/main" val="1229434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52B45-8BD2-4CE1-9E23-7805808001C6}"/>
              </a:ext>
            </a:extLst>
          </p:cNvPr>
          <p:cNvSpPr>
            <a:spLocks noGrp="1"/>
          </p:cNvSpPr>
          <p:nvPr>
            <p:ph idx="1"/>
          </p:nvPr>
        </p:nvSpPr>
        <p:spPr>
          <a:xfrm>
            <a:off x="1087120" y="1816518"/>
            <a:ext cx="10281920" cy="4525963"/>
          </a:xfrm>
        </p:spPr>
        <p:txBody>
          <a:bodyPr/>
          <a:lstStyle/>
          <a:p>
            <a:pPr marL="0" indent="0">
              <a:buNone/>
            </a:pPr>
            <a:r>
              <a:rPr lang="en-US" sz="2400" dirty="0">
                <a:latin typeface="Arial" panose="020B0604020202020204" pitchFamily="34" charset="0"/>
                <a:cs typeface="Arial" panose="020B0604020202020204" pitchFamily="34" charset="0"/>
              </a:rPr>
              <a:t>Manufacturers of multilayer ceramic capacitors are concentrating both existing production capacity and product development roadmaps on specific vertical markets, case sizes and capacitance ranges. It is crucial that TTI’s customers understand the paths forward and adjust their procurement and design strategies to mitigate their risk of supply chain interruption today and ensure their alignment with the future of this technology.</a:t>
            </a:r>
          </a:p>
          <a:p>
            <a:pPr marL="0" indent="0">
              <a:buNone/>
            </a:pPr>
            <a:endParaRPr lang="en-US" sz="8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The next few slides detail the direction of the transportation, computing and industrial market segments, highlighting the growth and technology drivers, as well as the popular MLCC used in these verticals.</a:t>
            </a:r>
          </a:p>
        </p:txBody>
      </p:sp>
      <p:sp>
        <p:nvSpPr>
          <p:cNvPr id="4" name="Title 1">
            <a:extLst>
              <a:ext uri="{FF2B5EF4-FFF2-40B4-BE49-F238E27FC236}">
                <a16:creationId xmlns:a16="http://schemas.microsoft.com/office/drawing/2014/main" id="{BF848DFA-F26E-4C3E-80C9-55C7449F8044}"/>
              </a:ext>
            </a:extLst>
          </p:cNvPr>
          <p:cNvSpPr txBox="1">
            <a:spLocks/>
          </p:cNvSpPr>
          <p:nvPr/>
        </p:nvSpPr>
        <p:spPr>
          <a:xfrm>
            <a:off x="71120" y="1179576"/>
            <a:ext cx="12120880" cy="6484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pPr algn="ctr"/>
            <a:r>
              <a:rPr lang="en-US" dirty="0">
                <a:solidFill>
                  <a:schemeClr val="tx2"/>
                </a:solidFill>
              </a:rPr>
              <a:t>MLCC Manufacturers are Targeting Specific Vertical Markets for Growth  </a:t>
            </a:r>
            <a:endParaRPr lang="en-US" b="0" dirty="0">
              <a:solidFill>
                <a:schemeClr val="tx2"/>
              </a:solidFill>
            </a:endParaRPr>
          </a:p>
        </p:txBody>
      </p:sp>
      <p:sp>
        <p:nvSpPr>
          <p:cNvPr id="5" name="Title 1">
            <a:extLst>
              <a:ext uri="{FF2B5EF4-FFF2-40B4-BE49-F238E27FC236}">
                <a16:creationId xmlns:a16="http://schemas.microsoft.com/office/drawing/2014/main" id="{8563E188-9F7A-4A57-AEA9-2F23BC479F01}"/>
              </a:ext>
            </a:extLst>
          </p:cNvPr>
          <p:cNvSpPr txBox="1">
            <a:spLocks/>
          </p:cNvSpPr>
          <p:nvPr/>
        </p:nvSpPr>
        <p:spPr>
          <a:xfrm>
            <a:off x="178676" y="126398"/>
            <a:ext cx="7567448" cy="556774"/>
          </a:xfrm>
          <a:prstGeom prst="rect">
            <a:avLst/>
          </a:prstGeom>
        </p:spPr>
        <p:txBody>
          <a:bodyPr anchor="ctr">
            <a:normAutofit/>
          </a:bodyPr>
          <a:lstStyle>
            <a:defPPr>
              <a:defRPr lang="en-US"/>
            </a:defPPr>
            <a:lvl1pPr>
              <a:lnSpc>
                <a:spcPct val="90000"/>
              </a:lnSpc>
              <a:spcBef>
                <a:spcPct val="0"/>
              </a:spcBef>
              <a:buNone/>
              <a:defRPr sz="2800" b="1">
                <a:solidFill>
                  <a:schemeClr val="bg1"/>
                </a:solidFill>
                <a:latin typeface="+mj-lt"/>
                <a:ea typeface="+mj-ea"/>
                <a:cs typeface="+mj-cs"/>
              </a:defRPr>
            </a:lvl1pPr>
          </a:lstStyle>
          <a:p>
            <a:r>
              <a:rPr lang="en-US" dirty="0">
                <a:latin typeface="Arial" panose="020B0604020202020204" pitchFamily="34" charset="0"/>
                <a:cs typeface="Arial" panose="020B0604020202020204" pitchFamily="34" charset="0"/>
              </a:rPr>
              <a:t>Q3 2019 MLCC Market Update</a:t>
            </a:r>
          </a:p>
        </p:txBody>
      </p:sp>
    </p:spTree>
    <p:extLst>
      <p:ext uri="{BB962C8B-B14F-4D97-AF65-F5344CB8AC3E}">
        <p14:creationId xmlns:p14="http://schemas.microsoft.com/office/powerpoint/2010/main" val="65165735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C7C632-0B65-4434-8A0F-7D7BE7B7E436}"/>
              </a:ext>
            </a:extLst>
          </p:cNvPr>
          <p:cNvPicPr>
            <a:picLocks noChangeAspect="1"/>
          </p:cNvPicPr>
          <p:nvPr/>
        </p:nvPicPr>
        <p:blipFill rotWithShape="1">
          <a:blip r:embed="rId2"/>
          <a:srcRect l="19701" r="18774"/>
          <a:stretch/>
        </p:blipFill>
        <p:spPr>
          <a:xfrm>
            <a:off x="0" y="1373766"/>
            <a:ext cx="5161260" cy="4697755"/>
          </a:xfrm>
          <a:prstGeom prst="rect">
            <a:avLst/>
          </a:prstGeom>
        </p:spPr>
      </p:pic>
      <p:sp>
        <p:nvSpPr>
          <p:cNvPr id="5" name="Title 1">
            <a:extLst>
              <a:ext uri="{FF2B5EF4-FFF2-40B4-BE49-F238E27FC236}">
                <a16:creationId xmlns:a16="http://schemas.microsoft.com/office/drawing/2014/main" id="{5A39DF20-A97C-4006-B15E-8DCFC2DB5F98}"/>
              </a:ext>
            </a:extLst>
          </p:cNvPr>
          <p:cNvSpPr txBox="1">
            <a:spLocks/>
          </p:cNvSpPr>
          <p:nvPr/>
        </p:nvSpPr>
        <p:spPr>
          <a:xfrm>
            <a:off x="171451" y="157555"/>
            <a:ext cx="7175957" cy="487362"/>
          </a:xfrm>
          <a:prstGeom prst="rect">
            <a:avLst/>
          </a:prstGeom>
        </p:spPr>
        <p:txBody>
          <a:bodyPr anchor="ctr">
            <a:normAutofit/>
          </a:bodyPr>
          <a:lstStyle>
            <a:defPPr>
              <a:defRPr lang="en-US"/>
            </a:defPPr>
            <a:lvl1pPr>
              <a:lnSpc>
                <a:spcPct val="90000"/>
              </a:lnSpc>
              <a:spcBef>
                <a:spcPct val="0"/>
              </a:spcBef>
              <a:buNone/>
              <a:defRPr sz="2800" b="1">
                <a:solidFill>
                  <a:schemeClr val="bg1"/>
                </a:solidFill>
                <a:latin typeface="+mj-lt"/>
                <a:ea typeface="+mj-ea"/>
                <a:cs typeface="+mj-cs"/>
              </a:defRPr>
            </a:lvl1pPr>
          </a:lstStyle>
          <a:p>
            <a:r>
              <a:rPr lang="en-US" dirty="0">
                <a:latin typeface="Arial" panose="020B0604020202020204" pitchFamily="34" charset="0"/>
                <a:cs typeface="Arial" panose="020B0604020202020204" pitchFamily="34" charset="0"/>
              </a:rPr>
              <a:t>Q3 2019 MLCC Market Update</a:t>
            </a:r>
          </a:p>
        </p:txBody>
      </p:sp>
      <p:pic>
        <p:nvPicPr>
          <p:cNvPr id="3" name="Picture 2">
            <a:extLst>
              <a:ext uri="{FF2B5EF4-FFF2-40B4-BE49-F238E27FC236}">
                <a16:creationId xmlns:a16="http://schemas.microsoft.com/office/drawing/2014/main" id="{3B33EE53-15AC-4588-BEB3-48297D32F046}"/>
              </a:ext>
            </a:extLst>
          </p:cNvPr>
          <p:cNvPicPr>
            <a:picLocks noChangeAspect="1"/>
          </p:cNvPicPr>
          <p:nvPr/>
        </p:nvPicPr>
        <p:blipFill>
          <a:blip r:embed="rId3"/>
          <a:stretch>
            <a:fillRect/>
          </a:stretch>
        </p:blipFill>
        <p:spPr>
          <a:xfrm>
            <a:off x="5663335" y="4312032"/>
            <a:ext cx="5131064" cy="1676486"/>
          </a:xfrm>
          <a:prstGeom prst="rect">
            <a:avLst/>
          </a:prstGeom>
        </p:spPr>
      </p:pic>
      <p:pic>
        <p:nvPicPr>
          <p:cNvPr id="7" name="Picture 6">
            <a:extLst>
              <a:ext uri="{FF2B5EF4-FFF2-40B4-BE49-F238E27FC236}">
                <a16:creationId xmlns:a16="http://schemas.microsoft.com/office/drawing/2014/main" id="{1753DDAA-A710-49FF-AC6A-F123C0201676}"/>
              </a:ext>
            </a:extLst>
          </p:cNvPr>
          <p:cNvPicPr>
            <a:picLocks noChangeAspect="1"/>
          </p:cNvPicPr>
          <p:nvPr/>
        </p:nvPicPr>
        <p:blipFill rotWithShape="1">
          <a:blip r:embed="rId4"/>
          <a:srcRect b="14641"/>
          <a:stretch/>
        </p:blipFill>
        <p:spPr>
          <a:xfrm>
            <a:off x="9467850" y="5985220"/>
            <a:ext cx="2195829" cy="609601"/>
          </a:xfrm>
          <a:prstGeom prst="rect">
            <a:avLst/>
          </a:prstGeom>
        </p:spPr>
      </p:pic>
      <p:sp>
        <p:nvSpPr>
          <p:cNvPr id="8" name="Title 1">
            <a:extLst>
              <a:ext uri="{FF2B5EF4-FFF2-40B4-BE49-F238E27FC236}">
                <a16:creationId xmlns:a16="http://schemas.microsoft.com/office/drawing/2014/main" id="{BF848DFA-F26E-4C3E-80C9-55C7449F8044}"/>
              </a:ext>
            </a:extLst>
          </p:cNvPr>
          <p:cNvSpPr txBox="1">
            <a:spLocks/>
          </p:cNvSpPr>
          <p:nvPr/>
        </p:nvSpPr>
        <p:spPr>
          <a:xfrm>
            <a:off x="5508434" y="1289196"/>
            <a:ext cx="6610121" cy="6484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dirty="0">
                <a:solidFill>
                  <a:schemeClr val="tx1"/>
                </a:solidFill>
              </a:rPr>
              <a:t>MLCC Transportation Market</a:t>
            </a:r>
          </a:p>
        </p:txBody>
      </p:sp>
      <p:sp>
        <p:nvSpPr>
          <p:cNvPr id="9" name="Content Placeholder 2"/>
          <p:cNvSpPr txBox="1">
            <a:spLocks/>
          </p:cNvSpPr>
          <p:nvPr/>
        </p:nvSpPr>
        <p:spPr>
          <a:xfrm>
            <a:off x="5508434" y="2082378"/>
            <a:ext cx="6184135" cy="34279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Market growth drivers: increased electronic content, EV and ADAS</a:t>
            </a:r>
          </a:p>
          <a:p>
            <a:r>
              <a:rPr lang="en-US" sz="2400" dirty="0">
                <a:latin typeface="Arial" panose="020B0604020202020204" pitchFamily="34" charset="0"/>
                <a:cs typeface="Arial" panose="020B0604020202020204" pitchFamily="34" charset="0"/>
              </a:rPr>
              <a:t>Technology trends: smaller sizes, higher capacitance, high temperature</a:t>
            </a:r>
          </a:p>
          <a:p>
            <a:pPr marL="0" indent="0">
              <a:buNone/>
            </a:pPr>
            <a:r>
              <a:rPr lang="en-US" sz="1800" dirty="0">
                <a:latin typeface="Arial" panose="020B0604020202020204" pitchFamily="34" charset="0"/>
                <a:cs typeface="Arial" panose="020B0604020202020204" pitchFamily="34" charset="0"/>
              </a:rPr>
              <a:t>The majority of MLCCs consumed in transportation applications are in these case sizes and cap values</a:t>
            </a:r>
          </a:p>
        </p:txBody>
      </p:sp>
    </p:spTree>
    <p:extLst>
      <p:ext uri="{BB962C8B-B14F-4D97-AF65-F5344CB8AC3E}">
        <p14:creationId xmlns:p14="http://schemas.microsoft.com/office/powerpoint/2010/main" val="37863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39DF20-A97C-4006-B15E-8DCFC2DB5F98}"/>
              </a:ext>
            </a:extLst>
          </p:cNvPr>
          <p:cNvSpPr txBox="1">
            <a:spLocks/>
          </p:cNvSpPr>
          <p:nvPr/>
        </p:nvSpPr>
        <p:spPr>
          <a:xfrm>
            <a:off x="171451" y="157555"/>
            <a:ext cx="7175957" cy="487362"/>
          </a:xfrm>
          <a:prstGeom prst="rect">
            <a:avLst/>
          </a:prstGeom>
        </p:spPr>
        <p:txBody>
          <a:bodyPr anchor="ctr">
            <a:normAutofit/>
          </a:bodyPr>
          <a:lstStyle>
            <a:defPPr>
              <a:defRPr lang="en-US"/>
            </a:defPPr>
            <a:lvl1pPr>
              <a:lnSpc>
                <a:spcPct val="90000"/>
              </a:lnSpc>
              <a:spcBef>
                <a:spcPct val="0"/>
              </a:spcBef>
              <a:buNone/>
              <a:defRPr sz="2800" b="1">
                <a:solidFill>
                  <a:schemeClr val="bg1"/>
                </a:solidFill>
                <a:latin typeface="+mj-lt"/>
                <a:ea typeface="+mj-ea"/>
                <a:cs typeface="+mj-cs"/>
              </a:defRPr>
            </a:lvl1pPr>
          </a:lstStyle>
          <a:p>
            <a:r>
              <a:rPr lang="en-US" dirty="0">
                <a:latin typeface="Arial" panose="020B0604020202020204" pitchFamily="34" charset="0"/>
                <a:cs typeface="Arial" panose="020B0604020202020204" pitchFamily="34" charset="0"/>
              </a:rPr>
              <a:t>Q3 2019 MLCC Market Update</a:t>
            </a:r>
          </a:p>
        </p:txBody>
      </p:sp>
      <p:pic>
        <p:nvPicPr>
          <p:cNvPr id="7" name="Picture 6">
            <a:extLst>
              <a:ext uri="{FF2B5EF4-FFF2-40B4-BE49-F238E27FC236}">
                <a16:creationId xmlns:a16="http://schemas.microsoft.com/office/drawing/2014/main" id="{D44FD471-7606-4DF2-971E-882084B16A75}"/>
              </a:ext>
            </a:extLst>
          </p:cNvPr>
          <p:cNvPicPr>
            <a:picLocks/>
          </p:cNvPicPr>
          <p:nvPr/>
        </p:nvPicPr>
        <p:blipFill rotWithShape="1">
          <a:blip r:embed="rId2"/>
          <a:srcRect l="5689" r="15442"/>
          <a:stretch/>
        </p:blipFill>
        <p:spPr>
          <a:xfrm>
            <a:off x="7028781" y="1371600"/>
            <a:ext cx="5157216" cy="4700016"/>
          </a:xfrm>
          <a:prstGeom prst="rect">
            <a:avLst/>
          </a:prstGeom>
        </p:spPr>
      </p:pic>
      <p:pic>
        <p:nvPicPr>
          <p:cNvPr id="2" name="Picture 1">
            <a:extLst>
              <a:ext uri="{FF2B5EF4-FFF2-40B4-BE49-F238E27FC236}">
                <a16:creationId xmlns:a16="http://schemas.microsoft.com/office/drawing/2014/main" id="{F145EFFA-3160-4520-8B37-26FD758B2982}"/>
              </a:ext>
            </a:extLst>
          </p:cNvPr>
          <p:cNvPicPr>
            <a:picLocks noChangeAspect="1"/>
          </p:cNvPicPr>
          <p:nvPr/>
        </p:nvPicPr>
        <p:blipFill>
          <a:blip r:embed="rId3"/>
          <a:stretch>
            <a:fillRect/>
          </a:stretch>
        </p:blipFill>
        <p:spPr>
          <a:xfrm>
            <a:off x="485776" y="4341540"/>
            <a:ext cx="5213618" cy="1759040"/>
          </a:xfrm>
          <a:prstGeom prst="rect">
            <a:avLst/>
          </a:prstGeom>
        </p:spPr>
      </p:pic>
      <p:pic>
        <p:nvPicPr>
          <p:cNvPr id="9" name="Picture 8">
            <a:extLst>
              <a:ext uri="{FF2B5EF4-FFF2-40B4-BE49-F238E27FC236}">
                <a16:creationId xmlns:a16="http://schemas.microsoft.com/office/drawing/2014/main" id="{0C51EB47-E1C4-46A1-AC44-82706506C66C}"/>
              </a:ext>
            </a:extLst>
          </p:cNvPr>
          <p:cNvPicPr>
            <a:picLocks noChangeAspect="1"/>
          </p:cNvPicPr>
          <p:nvPr/>
        </p:nvPicPr>
        <p:blipFill rotWithShape="1">
          <a:blip r:embed="rId4"/>
          <a:srcRect b="17258"/>
          <a:stretch/>
        </p:blipFill>
        <p:spPr>
          <a:xfrm>
            <a:off x="4372290" y="6086110"/>
            <a:ext cx="2195829" cy="590915"/>
          </a:xfrm>
          <a:prstGeom prst="rect">
            <a:avLst/>
          </a:prstGeom>
        </p:spPr>
      </p:pic>
      <p:sp>
        <p:nvSpPr>
          <p:cNvPr id="8" name="Title 1">
            <a:extLst>
              <a:ext uri="{FF2B5EF4-FFF2-40B4-BE49-F238E27FC236}">
                <a16:creationId xmlns:a16="http://schemas.microsoft.com/office/drawing/2014/main" id="{BF848DFA-F26E-4C3E-80C9-55C7449F8044}"/>
              </a:ext>
            </a:extLst>
          </p:cNvPr>
          <p:cNvSpPr txBox="1">
            <a:spLocks/>
          </p:cNvSpPr>
          <p:nvPr/>
        </p:nvSpPr>
        <p:spPr>
          <a:xfrm>
            <a:off x="383984" y="1289196"/>
            <a:ext cx="6610121" cy="6484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dirty="0">
                <a:solidFill>
                  <a:schemeClr val="tx1"/>
                </a:solidFill>
              </a:rPr>
              <a:t>MLCC Computing Market</a:t>
            </a:r>
          </a:p>
        </p:txBody>
      </p:sp>
      <p:sp>
        <p:nvSpPr>
          <p:cNvPr id="10" name="Content Placeholder 2"/>
          <p:cNvSpPr txBox="1">
            <a:spLocks/>
          </p:cNvSpPr>
          <p:nvPr/>
        </p:nvSpPr>
        <p:spPr>
          <a:xfrm>
            <a:off x="383984" y="2082378"/>
            <a:ext cx="6184135" cy="34279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Market growth drivers: higher speed networking</a:t>
            </a:r>
          </a:p>
          <a:p>
            <a:r>
              <a:rPr lang="en-US" sz="2400" dirty="0">
                <a:latin typeface="Arial" panose="020B0604020202020204" pitchFamily="34" charset="0"/>
                <a:cs typeface="Arial" panose="020B0604020202020204" pitchFamily="34" charset="0"/>
              </a:rPr>
              <a:t>Technology trends: high capacitance values, high temperature</a:t>
            </a:r>
          </a:p>
          <a:p>
            <a:pPr marL="0" indent="0">
              <a:buNone/>
            </a:pPr>
            <a:r>
              <a:rPr lang="en-US" sz="1800" dirty="0">
                <a:latin typeface="Arial" panose="020B0604020202020204" pitchFamily="34" charset="0"/>
                <a:cs typeface="Arial" panose="020B0604020202020204" pitchFamily="34" charset="0"/>
              </a:rPr>
              <a:t>The majority of MLCCs consumed in computing applications are in these case sizes and cap values</a:t>
            </a:r>
          </a:p>
        </p:txBody>
      </p:sp>
    </p:spTree>
    <p:extLst>
      <p:ext uri="{BB962C8B-B14F-4D97-AF65-F5344CB8AC3E}">
        <p14:creationId xmlns:p14="http://schemas.microsoft.com/office/powerpoint/2010/main" val="3971528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39DF20-A97C-4006-B15E-8DCFC2DB5F98}"/>
              </a:ext>
            </a:extLst>
          </p:cNvPr>
          <p:cNvSpPr txBox="1">
            <a:spLocks/>
          </p:cNvSpPr>
          <p:nvPr/>
        </p:nvSpPr>
        <p:spPr>
          <a:xfrm>
            <a:off x="171451" y="157555"/>
            <a:ext cx="7175957" cy="487362"/>
          </a:xfrm>
          <a:prstGeom prst="rect">
            <a:avLst/>
          </a:prstGeom>
        </p:spPr>
        <p:txBody>
          <a:bodyPr anchor="ctr">
            <a:normAutofit/>
          </a:bodyPr>
          <a:lstStyle>
            <a:defPPr>
              <a:defRPr lang="en-US"/>
            </a:defPPr>
            <a:lvl1pPr>
              <a:lnSpc>
                <a:spcPct val="90000"/>
              </a:lnSpc>
              <a:spcBef>
                <a:spcPct val="0"/>
              </a:spcBef>
              <a:buNone/>
              <a:defRPr sz="2800" b="1">
                <a:solidFill>
                  <a:schemeClr val="bg1"/>
                </a:solidFill>
                <a:latin typeface="+mj-lt"/>
                <a:ea typeface="+mj-ea"/>
                <a:cs typeface="+mj-cs"/>
              </a:defRPr>
            </a:lvl1pPr>
          </a:lstStyle>
          <a:p>
            <a:r>
              <a:rPr lang="en-US" dirty="0">
                <a:latin typeface="Arial" panose="020B0604020202020204" pitchFamily="34" charset="0"/>
                <a:cs typeface="Arial" panose="020B0604020202020204" pitchFamily="34" charset="0"/>
              </a:rPr>
              <a:t>Q3 2019 MLCC Market Update</a:t>
            </a:r>
          </a:p>
        </p:txBody>
      </p:sp>
      <p:pic>
        <p:nvPicPr>
          <p:cNvPr id="3" name="Picture 2">
            <a:extLst>
              <a:ext uri="{FF2B5EF4-FFF2-40B4-BE49-F238E27FC236}">
                <a16:creationId xmlns:a16="http://schemas.microsoft.com/office/drawing/2014/main" id="{3B33EE53-15AC-4588-BEB3-48297D32F046}"/>
              </a:ext>
            </a:extLst>
          </p:cNvPr>
          <p:cNvPicPr>
            <a:picLocks noChangeAspect="1"/>
          </p:cNvPicPr>
          <p:nvPr/>
        </p:nvPicPr>
        <p:blipFill>
          <a:blip r:embed="rId2"/>
          <a:stretch>
            <a:fillRect/>
          </a:stretch>
        </p:blipFill>
        <p:spPr>
          <a:xfrm>
            <a:off x="5663335" y="4378707"/>
            <a:ext cx="5131064" cy="1676486"/>
          </a:xfrm>
          <a:prstGeom prst="rect">
            <a:avLst/>
          </a:prstGeom>
        </p:spPr>
      </p:pic>
      <p:pic>
        <p:nvPicPr>
          <p:cNvPr id="7" name="Picture 6">
            <a:extLst>
              <a:ext uri="{FF2B5EF4-FFF2-40B4-BE49-F238E27FC236}">
                <a16:creationId xmlns:a16="http://schemas.microsoft.com/office/drawing/2014/main" id="{1753DDAA-A710-49FF-AC6A-F123C0201676}"/>
              </a:ext>
            </a:extLst>
          </p:cNvPr>
          <p:cNvPicPr>
            <a:picLocks noChangeAspect="1"/>
          </p:cNvPicPr>
          <p:nvPr/>
        </p:nvPicPr>
        <p:blipFill rotWithShape="1">
          <a:blip r:embed="rId3"/>
          <a:srcRect b="14641"/>
          <a:stretch/>
        </p:blipFill>
        <p:spPr>
          <a:xfrm>
            <a:off x="9467850" y="6051895"/>
            <a:ext cx="2195829" cy="609601"/>
          </a:xfrm>
          <a:prstGeom prst="rect">
            <a:avLst/>
          </a:prstGeom>
        </p:spPr>
      </p:pic>
      <p:sp>
        <p:nvSpPr>
          <p:cNvPr id="8" name="Title 1">
            <a:extLst>
              <a:ext uri="{FF2B5EF4-FFF2-40B4-BE49-F238E27FC236}">
                <a16:creationId xmlns:a16="http://schemas.microsoft.com/office/drawing/2014/main" id="{BF848DFA-F26E-4C3E-80C9-55C7449F8044}"/>
              </a:ext>
            </a:extLst>
          </p:cNvPr>
          <p:cNvSpPr txBox="1">
            <a:spLocks/>
          </p:cNvSpPr>
          <p:nvPr/>
        </p:nvSpPr>
        <p:spPr>
          <a:xfrm>
            <a:off x="5508434" y="1289196"/>
            <a:ext cx="6610121" cy="6484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dirty="0">
                <a:solidFill>
                  <a:schemeClr val="tx1"/>
                </a:solidFill>
              </a:rPr>
              <a:t>MLCC Industrial Market</a:t>
            </a:r>
          </a:p>
        </p:txBody>
      </p:sp>
      <p:sp>
        <p:nvSpPr>
          <p:cNvPr id="9" name="Content Placeholder 2"/>
          <p:cNvSpPr txBox="1">
            <a:spLocks/>
          </p:cNvSpPr>
          <p:nvPr/>
        </p:nvSpPr>
        <p:spPr>
          <a:xfrm>
            <a:off x="5508434" y="2082378"/>
            <a:ext cx="6184135" cy="34279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Market growth drivers: Industrial IoT, lighting, security, energy management</a:t>
            </a:r>
          </a:p>
          <a:p>
            <a:r>
              <a:rPr lang="en-US" sz="2400" dirty="0">
                <a:latin typeface="Arial" panose="020B0604020202020204" pitchFamily="34" charset="0"/>
                <a:cs typeface="Arial" panose="020B0604020202020204" pitchFamily="34" charset="0"/>
              </a:rPr>
              <a:t>Technology trends: high temperature, high vibration/shock, high voltage</a:t>
            </a:r>
          </a:p>
          <a:p>
            <a:pPr marL="0" indent="0">
              <a:buNone/>
            </a:pPr>
            <a:r>
              <a:rPr lang="en-US" sz="1800" dirty="0">
                <a:latin typeface="Arial" panose="020B0604020202020204" pitchFamily="34" charset="0"/>
                <a:cs typeface="Arial" panose="020B0604020202020204" pitchFamily="34" charset="0"/>
              </a:rPr>
              <a:t>The majority of MLCCs consumed in industrial applications are in these case sizes and cap values</a:t>
            </a:r>
          </a:p>
        </p:txBody>
      </p:sp>
      <p:pic>
        <p:nvPicPr>
          <p:cNvPr id="10" name="Picture 9">
            <a:extLst>
              <a:ext uri="{FF2B5EF4-FFF2-40B4-BE49-F238E27FC236}">
                <a16:creationId xmlns:a16="http://schemas.microsoft.com/office/drawing/2014/main" id="{C464D333-5541-4D1F-AE5E-6FC3252860B0}"/>
              </a:ext>
            </a:extLst>
          </p:cNvPr>
          <p:cNvPicPr>
            <a:picLocks noChangeAspect="1"/>
          </p:cNvPicPr>
          <p:nvPr/>
        </p:nvPicPr>
        <p:blipFill rotWithShape="1">
          <a:blip r:embed="rId4"/>
          <a:srcRect r="19797" b="-1"/>
          <a:stretch/>
        </p:blipFill>
        <p:spPr>
          <a:xfrm>
            <a:off x="0" y="1371600"/>
            <a:ext cx="5163744" cy="4700016"/>
          </a:xfrm>
          <a:prstGeom prst="rect">
            <a:avLst/>
          </a:prstGeom>
        </p:spPr>
      </p:pic>
    </p:spTree>
    <p:extLst>
      <p:ext uri="{BB962C8B-B14F-4D97-AF65-F5344CB8AC3E}">
        <p14:creationId xmlns:p14="http://schemas.microsoft.com/office/powerpoint/2010/main" val="93566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chor="ctr"/>
          <a:lstStyle/>
          <a:p>
            <a:pPr algn="ctr"/>
            <a:r>
              <a:rPr lang="en-US" sz="4500" dirty="0"/>
              <a:t>Q3 2019 MLCC Market Update</a:t>
            </a:r>
          </a:p>
        </p:txBody>
      </p:sp>
      <p:sp>
        <p:nvSpPr>
          <p:cNvPr id="3" name="Text Placeholder 2"/>
          <p:cNvSpPr>
            <a:spLocks noGrp="1"/>
          </p:cNvSpPr>
          <p:nvPr>
            <p:ph type="body" sz="quarter" idx="12"/>
          </p:nvPr>
        </p:nvSpPr>
        <p:spPr/>
        <p:txBody>
          <a:bodyPr/>
          <a:lstStyle/>
          <a:p>
            <a:r>
              <a:rPr lang="en-US" dirty="0"/>
              <a:t>1</a:t>
            </a:r>
          </a:p>
          <a:p>
            <a:endParaRPr lang="en-US" dirty="0"/>
          </a:p>
        </p:txBody>
      </p:sp>
      <p:sp>
        <p:nvSpPr>
          <p:cNvPr id="4" name="Text Placeholder 3"/>
          <p:cNvSpPr>
            <a:spLocks noGrp="1"/>
          </p:cNvSpPr>
          <p:nvPr>
            <p:ph type="body" sz="quarter" idx="13"/>
          </p:nvPr>
        </p:nvSpPr>
        <p:spPr>
          <a:xfrm>
            <a:off x="4782469" y="2281940"/>
            <a:ext cx="552403" cy="627691"/>
          </a:xfrm>
        </p:spPr>
        <p:txBody>
          <a:bodyPr/>
          <a:lstStyle/>
          <a:p>
            <a:r>
              <a:rPr lang="en-US" dirty="0"/>
              <a:t>2</a:t>
            </a:r>
          </a:p>
        </p:txBody>
      </p:sp>
      <p:sp>
        <p:nvSpPr>
          <p:cNvPr id="5" name="Text Placeholder 4"/>
          <p:cNvSpPr>
            <a:spLocks noGrp="1"/>
          </p:cNvSpPr>
          <p:nvPr>
            <p:ph type="body" sz="quarter" idx="14"/>
          </p:nvPr>
        </p:nvSpPr>
        <p:spPr>
          <a:xfrm>
            <a:off x="4782471" y="3417541"/>
            <a:ext cx="552403" cy="627691"/>
          </a:xfrm>
        </p:spPr>
        <p:txBody>
          <a:bodyPr/>
          <a:lstStyle/>
          <a:p>
            <a:r>
              <a:rPr lang="en-US" dirty="0"/>
              <a:t>3</a:t>
            </a:r>
          </a:p>
        </p:txBody>
      </p:sp>
      <p:sp>
        <p:nvSpPr>
          <p:cNvPr id="6" name="Text Placeholder 5"/>
          <p:cNvSpPr>
            <a:spLocks noGrp="1"/>
          </p:cNvSpPr>
          <p:nvPr>
            <p:ph type="body" sz="quarter" idx="15"/>
          </p:nvPr>
        </p:nvSpPr>
        <p:spPr>
          <a:xfrm>
            <a:off x="5459238" y="1219721"/>
            <a:ext cx="6379836" cy="519797"/>
          </a:xfrm>
        </p:spPr>
        <p:txBody>
          <a:bodyPr anchor="ctr" anchorCtr="0"/>
          <a:lstStyle/>
          <a:p>
            <a:r>
              <a:rPr lang="en-US" sz="2000" b="1" dirty="0"/>
              <a:t>Constrained Market Causal Factors</a:t>
            </a:r>
          </a:p>
        </p:txBody>
      </p:sp>
      <p:sp>
        <p:nvSpPr>
          <p:cNvPr id="7" name="Text Placeholder 6"/>
          <p:cNvSpPr>
            <a:spLocks noGrp="1"/>
          </p:cNvSpPr>
          <p:nvPr>
            <p:ph type="body" sz="quarter" idx="16"/>
          </p:nvPr>
        </p:nvSpPr>
        <p:spPr>
          <a:xfrm>
            <a:off x="5459237" y="2326008"/>
            <a:ext cx="6379837" cy="509231"/>
          </a:xfrm>
        </p:spPr>
        <p:txBody>
          <a:bodyPr anchor="ctr" anchorCtr="0"/>
          <a:lstStyle/>
          <a:p>
            <a:r>
              <a:rPr lang="en-US" sz="2000" b="1" dirty="0"/>
              <a:t>Market Availability Trends</a:t>
            </a:r>
          </a:p>
        </p:txBody>
      </p:sp>
      <p:sp>
        <p:nvSpPr>
          <p:cNvPr id="8" name="Text Placeholder 7"/>
          <p:cNvSpPr>
            <a:spLocks noGrp="1"/>
          </p:cNvSpPr>
          <p:nvPr>
            <p:ph type="body" sz="quarter" idx="17"/>
          </p:nvPr>
        </p:nvSpPr>
        <p:spPr>
          <a:xfrm>
            <a:off x="5459238" y="3454579"/>
            <a:ext cx="6379838" cy="544547"/>
          </a:xfrm>
        </p:spPr>
        <p:txBody>
          <a:bodyPr anchor="ctr" anchorCtr="0"/>
          <a:lstStyle/>
          <a:p>
            <a:r>
              <a:rPr lang="en-US" sz="2000" b="1" dirty="0"/>
              <a:t>Vertical Market Consumption</a:t>
            </a:r>
          </a:p>
        </p:txBody>
      </p:sp>
      <p:sp>
        <p:nvSpPr>
          <p:cNvPr id="12" name="Text Placeholder 7"/>
          <p:cNvSpPr txBox="1">
            <a:spLocks/>
          </p:cNvSpPr>
          <p:nvPr/>
        </p:nvSpPr>
        <p:spPr>
          <a:xfrm>
            <a:off x="5459235" y="4594202"/>
            <a:ext cx="6379838" cy="506612"/>
          </a:xfrm>
          <a:prstGeom prst="rect">
            <a:avLst/>
          </a:prstGeom>
        </p:spPr>
        <p:txBody>
          <a:bodyPr anchor="ctr" anchorCtr="0"/>
          <a:lstStyle>
            <a:lvl1pPr indent="0">
              <a:lnSpc>
                <a:spcPct val="90000"/>
              </a:lnSpc>
              <a:spcBef>
                <a:spcPts val="1000"/>
              </a:spcBef>
              <a:buFontTx/>
              <a:buNone/>
              <a:defRPr sz="2000" i="0">
                <a:solidFill>
                  <a:schemeClr val="tx1">
                    <a:lumMod val="50000"/>
                    <a:lumOff val="50000"/>
                  </a:schemeClr>
                </a:solidFill>
                <a:latin typeface="Arial" panose="020B0604020202020204" pitchFamily="34" charset="0"/>
                <a:cs typeface="Arial" panose="020B0604020202020204" pitchFamily="34" charset="0"/>
              </a:defRPr>
            </a:lvl1pPr>
            <a:lvl2pPr indent="0">
              <a:lnSpc>
                <a:spcPct val="90000"/>
              </a:lnSpc>
              <a:spcBef>
                <a:spcPts val="500"/>
              </a:spcBef>
              <a:buFontTx/>
              <a:buNone/>
              <a:defRPr sz="2400"/>
            </a:lvl2pPr>
            <a:lvl3pPr indent="0">
              <a:lnSpc>
                <a:spcPct val="90000"/>
              </a:lnSpc>
              <a:spcBef>
                <a:spcPts val="500"/>
              </a:spcBef>
              <a:buFontTx/>
              <a:buNone/>
              <a:defRPr sz="2000"/>
            </a:lvl3pPr>
            <a:lvl4pPr indent="0">
              <a:lnSpc>
                <a:spcPct val="90000"/>
              </a:lnSpc>
              <a:spcBef>
                <a:spcPts val="500"/>
              </a:spcBef>
              <a:buFontTx/>
              <a:buNone/>
            </a:lvl4pPr>
            <a:lvl5pPr indent="0">
              <a:lnSpc>
                <a:spcPct val="90000"/>
              </a:lnSpc>
              <a:spcBef>
                <a:spcPts val="500"/>
              </a:spcBef>
              <a:buFontTx/>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tx2"/>
                </a:solidFill>
              </a:rPr>
              <a:t>Alternative Technology Options</a:t>
            </a:r>
          </a:p>
        </p:txBody>
      </p:sp>
      <p:sp>
        <p:nvSpPr>
          <p:cNvPr id="13" name="TextBox 12"/>
          <p:cNvSpPr txBox="1"/>
          <p:nvPr/>
        </p:nvSpPr>
        <p:spPr>
          <a:xfrm>
            <a:off x="4744322" y="4480987"/>
            <a:ext cx="590550" cy="701731"/>
          </a:xfrm>
          <a:prstGeom prst="rect">
            <a:avLst/>
          </a:prstGeom>
        </p:spPr>
        <p:txBody>
          <a:bodyPr/>
          <a:lstStyle>
            <a:lvl1pPr indent="0" algn="r">
              <a:lnSpc>
                <a:spcPct val="90000"/>
              </a:lnSpc>
              <a:spcBef>
                <a:spcPts val="1000"/>
              </a:spcBef>
              <a:buFontTx/>
              <a:buNone/>
              <a:defRPr sz="4400" b="1" i="1">
                <a:solidFill>
                  <a:schemeClr val="bg1">
                    <a:lumMod val="75000"/>
                  </a:schemeClr>
                </a:solidFill>
                <a:latin typeface="Arial" panose="020B0604020202020204" pitchFamily="34" charset="0"/>
                <a:cs typeface="Arial" panose="020B0604020202020204" pitchFamily="34" charset="0"/>
              </a:defRPr>
            </a:lvl1pPr>
            <a:lvl2pPr indent="0">
              <a:lnSpc>
                <a:spcPct val="90000"/>
              </a:lnSpc>
              <a:spcBef>
                <a:spcPts val="500"/>
              </a:spcBef>
              <a:buFontTx/>
              <a:buNone/>
              <a:defRPr sz="2400"/>
            </a:lvl2pPr>
            <a:lvl3pPr indent="0">
              <a:lnSpc>
                <a:spcPct val="90000"/>
              </a:lnSpc>
              <a:spcBef>
                <a:spcPts val="500"/>
              </a:spcBef>
              <a:buFontTx/>
              <a:buNone/>
              <a:defRPr sz="2000"/>
            </a:lvl3pPr>
            <a:lvl4pPr indent="0">
              <a:lnSpc>
                <a:spcPct val="90000"/>
              </a:lnSpc>
              <a:spcBef>
                <a:spcPts val="500"/>
              </a:spcBef>
              <a:buFontTx/>
              <a:buNone/>
            </a:lvl4pPr>
            <a:lvl5pPr indent="0">
              <a:lnSpc>
                <a:spcPct val="90000"/>
              </a:lnSpc>
              <a:spcBef>
                <a:spcPts val="500"/>
              </a:spcBef>
              <a:buFontTx/>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4</a:t>
            </a:r>
          </a:p>
        </p:txBody>
      </p:sp>
    </p:spTree>
    <p:extLst>
      <p:ext uri="{BB962C8B-B14F-4D97-AF65-F5344CB8AC3E}">
        <p14:creationId xmlns:p14="http://schemas.microsoft.com/office/powerpoint/2010/main" val="525683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p:cNvSpPr txBox="1"/>
          <p:nvPr/>
        </p:nvSpPr>
        <p:spPr>
          <a:xfrm>
            <a:off x="7074893" y="1981482"/>
            <a:ext cx="4752976"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Qualify alternate suppliers immediately,    evaluate upgrades: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Can you use a higher voltage part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Can you use a tighter tolerance part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Is AECQ200 required or an option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Is a flexible termination required</a:t>
            </a:r>
          </a:p>
        </p:txBody>
      </p:sp>
      <p:grpSp>
        <p:nvGrpSpPr>
          <p:cNvPr id="9" name="Group 8"/>
          <p:cNvGrpSpPr/>
          <p:nvPr/>
        </p:nvGrpSpPr>
        <p:grpSpPr>
          <a:xfrm>
            <a:off x="4686176" y="2682078"/>
            <a:ext cx="1399143" cy="369332"/>
            <a:chOff x="4962401" y="2682078"/>
            <a:chExt cx="1399143" cy="369332"/>
          </a:xfrm>
        </p:grpSpPr>
        <p:sp>
          <p:nvSpPr>
            <p:cNvPr id="63" name="TextBox 62"/>
            <p:cNvSpPr txBox="1"/>
            <p:nvPr/>
          </p:nvSpPr>
          <p:spPr>
            <a:xfrm>
              <a:off x="4962401" y="2682078"/>
              <a:ext cx="1399143" cy="369332"/>
            </a:xfrm>
            <a:prstGeom prst="rect">
              <a:avLst/>
            </a:prstGeom>
            <a:noFill/>
          </p:spPr>
          <p:txBody>
            <a:bodyPr wrap="square" rtlCol="0" anchor="ctr">
              <a:spAutoFit/>
            </a:bodyPr>
            <a:lstStyle/>
            <a:p>
              <a:pPr algn="ctr"/>
              <a:r>
                <a:rPr lang="en-US" b="1" dirty="0">
                  <a:solidFill>
                    <a:srgbClr val="5894A5"/>
                  </a:solidFill>
                  <a:latin typeface="Arial" panose="020B0604020202020204" pitchFamily="34" charset="0"/>
                  <a:cs typeface="Arial" panose="020B0604020202020204" pitchFamily="34" charset="0"/>
                </a:rPr>
                <a:t>YES</a:t>
              </a:r>
            </a:p>
          </p:txBody>
        </p:sp>
        <p:cxnSp>
          <p:nvCxnSpPr>
            <p:cNvPr id="50" name="Straight Arrow Connector 49"/>
            <p:cNvCxnSpPr/>
            <p:nvPr/>
          </p:nvCxnSpPr>
          <p:spPr>
            <a:xfrm flipV="1">
              <a:off x="5940475" y="2864056"/>
              <a:ext cx="274320" cy="1"/>
            </a:xfrm>
            <a:prstGeom prst="straightConnector1">
              <a:avLst/>
            </a:prstGeom>
            <a:ln w="28575">
              <a:solidFill>
                <a:srgbClr val="5894A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1963320" y="1880076"/>
            <a:ext cx="1399143" cy="575802"/>
            <a:chOff x="2068095" y="2032476"/>
            <a:chExt cx="1399143" cy="575802"/>
          </a:xfrm>
        </p:grpSpPr>
        <p:cxnSp>
          <p:nvCxnSpPr>
            <p:cNvPr id="48" name="Straight Arrow Connector 47"/>
            <p:cNvCxnSpPr/>
            <p:nvPr/>
          </p:nvCxnSpPr>
          <p:spPr>
            <a:xfrm>
              <a:off x="2763782" y="2366971"/>
              <a:ext cx="11441" cy="241307"/>
            </a:xfrm>
            <a:prstGeom prst="straightConnector1">
              <a:avLst/>
            </a:prstGeom>
            <a:ln w="38100" cmpd="sng">
              <a:solidFill>
                <a:srgbClr val="5894A5"/>
              </a:solidFill>
              <a:headEnd w="lg"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068095" y="2032476"/>
              <a:ext cx="1399143" cy="369332"/>
            </a:xfrm>
            <a:prstGeom prst="rect">
              <a:avLst/>
            </a:prstGeom>
            <a:noFill/>
          </p:spPr>
          <p:txBody>
            <a:bodyPr wrap="square" rtlCol="0" anchor="ctr">
              <a:spAutoFit/>
            </a:bodyPr>
            <a:lstStyle/>
            <a:p>
              <a:pPr algn="ctr"/>
              <a:r>
                <a:rPr lang="en-US" b="1" dirty="0">
                  <a:solidFill>
                    <a:srgbClr val="5894A5"/>
                  </a:solidFill>
                  <a:latin typeface="Arial" panose="020B0604020202020204" pitchFamily="34" charset="0"/>
                  <a:cs typeface="Arial" panose="020B0604020202020204" pitchFamily="34" charset="0"/>
                </a:rPr>
                <a:t>YES</a:t>
              </a:r>
            </a:p>
          </p:txBody>
        </p:sp>
      </p:grpSp>
      <p:sp>
        <p:nvSpPr>
          <p:cNvPr id="77" name="TextBox 76"/>
          <p:cNvSpPr txBox="1"/>
          <p:nvPr/>
        </p:nvSpPr>
        <p:spPr>
          <a:xfrm>
            <a:off x="7074893" y="4103977"/>
            <a:ext cx="3432531"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Determine if your pad layout will accommodate 0402 or smaller.</a:t>
            </a:r>
          </a:p>
        </p:txBody>
      </p:sp>
      <p:sp>
        <p:nvSpPr>
          <p:cNvPr id="84" name="TextBox 83"/>
          <p:cNvSpPr txBox="1"/>
          <p:nvPr/>
        </p:nvSpPr>
        <p:spPr>
          <a:xfrm>
            <a:off x="7074893" y="5389759"/>
            <a:ext cx="4270886"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First option = smaller pads</a:t>
            </a:r>
          </a:p>
          <a:p>
            <a:r>
              <a:rPr lang="en-US" dirty="0">
                <a:latin typeface="Arial" panose="020B0604020202020204" pitchFamily="34" charset="0"/>
                <a:cs typeface="Arial" panose="020B0604020202020204" pitchFamily="34" charset="0"/>
              </a:rPr>
              <a:t>Second option = alternative technology</a:t>
            </a:r>
          </a:p>
        </p:txBody>
      </p:sp>
      <p:sp>
        <p:nvSpPr>
          <p:cNvPr id="85" name="Title 1"/>
          <p:cNvSpPr txBox="1">
            <a:spLocks/>
          </p:cNvSpPr>
          <p:nvPr/>
        </p:nvSpPr>
        <p:spPr>
          <a:xfrm>
            <a:off x="474154" y="794406"/>
            <a:ext cx="4793171" cy="1156921"/>
          </a:xfrm>
          <a:prstGeom prst="rect">
            <a:avLst/>
          </a:prstGeom>
        </p:spPr>
        <p:txBody>
          <a:bodyPr vert="horz" lIns="91440" tIns="45720" rIns="91440" bIns="45720" rtlCol="0" anchor="ctr">
            <a:noAutofit/>
          </a:bodyPr>
          <a:lstStyle/>
          <a:p>
            <a:pPr>
              <a:spcBef>
                <a:spcPct val="0"/>
              </a:spcBef>
              <a:defRPr/>
            </a:pPr>
            <a:r>
              <a:rPr lang="en-US" sz="2400" b="1" dirty="0">
                <a:solidFill>
                  <a:schemeClr val="tx2"/>
                </a:solidFill>
                <a:latin typeface="Arial" panose="020B0604020202020204" pitchFamily="34" charset="0"/>
                <a:ea typeface="+mj-ea"/>
                <a:cs typeface="Arial" panose="020B0604020202020204" pitchFamily="34" charset="0"/>
              </a:rPr>
              <a:t>Is Your Design Affected by Shortages in the MLCC Market?</a:t>
            </a:r>
          </a:p>
        </p:txBody>
      </p:sp>
      <p:sp>
        <p:nvSpPr>
          <p:cNvPr id="73" name="TextBox 72"/>
          <p:cNvSpPr txBox="1"/>
          <p:nvPr/>
        </p:nvSpPr>
        <p:spPr>
          <a:xfrm>
            <a:off x="1078990" y="4166299"/>
            <a:ext cx="318821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Can your design accept a smaller package?</a:t>
            </a:r>
          </a:p>
        </p:txBody>
      </p:sp>
      <p:sp>
        <p:nvSpPr>
          <p:cNvPr id="95" name="TextBox 94"/>
          <p:cNvSpPr txBox="1"/>
          <p:nvPr/>
        </p:nvSpPr>
        <p:spPr>
          <a:xfrm>
            <a:off x="1080306" y="5626180"/>
            <a:ext cx="318689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Can you re-design?</a:t>
            </a:r>
          </a:p>
        </p:txBody>
      </p:sp>
      <p:sp>
        <p:nvSpPr>
          <p:cNvPr id="65" name="Title 1">
            <a:extLst>
              <a:ext uri="{FF2B5EF4-FFF2-40B4-BE49-F238E27FC236}">
                <a16:creationId xmlns:a16="http://schemas.microsoft.com/office/drawing/2014/main" id="{F7E52B55-4CB5-42C9-ABCD-08EDED596B22}"/>
              </a:ext>
            </a:extLst>
          </p:cNvPr>
          <p:cNvSpPr txBox="1">
            <a:spLocks/>
          </p:cNvSpPr>
          <p:nvPr/>
        </p:nvSpPr>
        <p:spPr>
          <a:xfrm>
            <a:off x="171451" y="157555"/>
            <a:ext cx="7175957" cy="487362"/>
          </a:xfrm>
          <a:prstGeom prst="rect">
            <a:avLst/>
          </a:prstGeom>
        </p:spPr>
        <p:txBody>
          <a:bodyPr anchor="ctr">
            <a:normAutofit/>
          </a:bodyPr>
          <a:lstStyle>
            <a:defPPr>
              <a:defRPr lang="en-US"/>
            </a:defPPr>
            <a:lvl1pPr>
              <a:lnSpc>
                <a:spcPct val="90000"/>
              </a:lnSpc>
              <a:spcBef>
                <a:spcPct val="0"/>
              </a:spcBef>
              <a:buNone/>
              <a:defRPr sz="2800" b="1">
                <a:solidFill>
                  <a:schemeClr val="bg1"/>
                </a:solidFill>
                <a:latin typeface="+mj-lt"/>
                <a:ea typeface="+mj-ea"/>
                <a:cs typeface="+mj-cs"/>
              </a:defRPr>
            </a:lvl1pPr>
          </a:lstStyle>
          <a:p>
            <a:r>
              <a:rPr lang="en-US" dirty="0">
                <a:latin typeface="Arial" panose="020B0604020202020204" pitchFamily="34" charset="0"/>
                <a:cs typeface="Arial" panose="020B0604020202020204" pitchFamily="34" charset="0"/>
              </a:rPr>
              <a:t>Q3 2019 MLCC Market Update</a:t>
            </a:r>
          </a:p>
        </p:txBody>
      </p:sp>
      <p:sp>
        <p:nvSpPr>
          <p:cNvPr id="60" name="TextBox 59"/>
          <p:cNvSpPr txBox="1"/>
          <p:nvPr/>
        </p:nvSpPr>
        <p:spPr>
          <a:xfrm>
            <a:off x="1080307" y="2449048"/>
            <a:ext cx="3186894"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Can your design accept: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Alternate supplier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Product upgrade</a:t>
            </a:r>
          </a:p>
        </p:txBody>
      </p:sp>
      <p:grpSp>
        <p:nvGrpSpPr>
          <p:cNvPr id="2" name="Group 1"/>
          <p:cNvGrpSpPr/>
          <p:nvPr/>
        </p:nvGrpSpPr>
        <p:grpSpPr>
          <a:xfrm>
            <a:off x="1973096" y="3496383"/>
            <a:ext cx="1399143" cy="553768"/>
            <a:chOff x="2110331" y="3716219"/>
            <a:chExt cx="1399143" cy="553768"/>
          </a:xfrm>
        </p:grpSpPr>
        <p:cxnSp>
          <p:nvCxnSpPr>
            <p:cNvPr id="61" name="Straight Arrow Connector 60"/>
            <p:cNvCxnSpPr/>
            <p:nvPr/>
          </p:nvCxnSpPr>
          <p:spPr>
            <a:xfrm>
              <a:off x="2806018" y="4028680"/>
              <a:ext cx="11441" cy="241307"/>
            </a:xfrm>
            <a:prstGeom prst="straightConnector1">
              <a:avLst/>
            </a:prstGeom>
            <a:ln w="38100" cmpd="sng">
              <a:solidFill>
                <a:srgbClr val="5894A5"/>
              </a:solidFill>
              <a:headEnd w="lg"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110331" y="3716219"/>
              <a:ext cx="1399143" cy="369332"/>
            </a:xfrm>
            <a:prstGeom prst="rect">
              <a:avLst/>
            </a:prstGeom>
            <a:noFill/>
          </p:spPr>
          <p:txBody>
            <a:bodyPr wrap="square" rtlCol="0" anchor="ctr">
              <a:spAutoFit/>
            </a:bodyPr>
            <a:lstStyle/>
            <a:p>
              <a:pPr algn="ctr"/>
              <a:r>
                <a:rPr lang="en-US" b="1" dirty="0">
                  <a:solidFill>
                    <a:srgbClr val="5894A5"/>
                  </a:solidFill>
                  <a:latin typeface="Arial" panose="020B0604020202020204" pitchFamily="34" charset="0"/>
                  <a:cs typeface="Arial" panose="020B0604020202020204" pitchFamily="34" charset="0"/>
                </a:rPr>
                <a:t>NO</a:t>
              </a:r>
            </a:p>
          </p:txBody>
        </p:sp>
      </p:grpSp>
      <p:grpSp>
        <p:nvGrpSpPr>
          <p:cNvPr id="3" name="Group 2"/>
          <p:cNvGrpSpPr/>
          <p:nvPr/>
        </p:nvGrpSpPr>
        <p:grpSpPr>
          <a:xfrm>
            <a:off x="1993716" y="4992555"/>
            <a:ext cx="1399143" cy="553768"/>
            <a:chOff x="2119510" y="5124542"/>
            <a:chExt cx="1399143" cy="553768"/>
          </a:xfrm>
        </p:grpSpPr>
        <p:cxnSp>
          <p:nvCxnSpPr>
            <p:cNvPr id="82" name="Straight Arrow Connector 81"/>
            <p:cNvCxnSpPr/>
            <p:nvPr/>
          </p:nvCxnSpPr>
          <p:spPr>
            <a:xfrm>
              <a:off x="2815197" y="5437003"/>
              <a:ext cx="11441" cy="241307"/>
            </a:xfrm>
            <a:prstGeom prst="straightConnector1">
              <a:avLst/>
            </a:prstGeom>
            <a:ln w="38100" cmpd="sng">
              <a:solidFill>
                <a:srgbClr val="5894A5"/>
              </a:solidFill>
              <a:headEnd w="lg"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119510" y="5124542"/>
              <a:ext cx="1399143" cy="369332"/>
            </a:xfrm>
            <a:prstGeom prst="rect">
              <a:avLst/>
            </a:prstGeom>
            <a:noFill/>
          </p:spPr>
          <p:txBody>
            <a:bodyPr wrap="square" rtlCol="0" anchor="ctr">
              <a:spAutoFit/>
            </a:bodyPr>
            <a:lstStyle/>
            <a:p>
              <a:pPr algn="ctr"/>
              <a:r>
                <a:rPr lang="en-US" b="1" dirty="0">
                  <a:solidFill>
                    <a:srgbClr val="5894A5"/>
                  </a:solidFill>
                  <a:latin typeface="Arial" panose="020B0604020202020204" pitchFamily="34" charset="0"/>
                  <a:cs typeface="Arial" panose="020B0604020202020204" pitchFamily="34" charset="0"/>
                </a:rPr>
                <a:t>NO</a:t>
              </a:r>
            </a:p>
          </p:txBody>
        </p:sp>
      </p:grpSp>
      <p:grpSp>
        <p:nvGrpSpPr>
          <p:cNvPr id="87" name="Group 86"/>
          <p:cNvGrpSpPr/>
          <p:nvPr/>
        </p:nvGrpSpPr>
        <p:grpSpPr>
          <a:xfrm>
            <a:off x="4684338" y="4299721"/>
            <a:ext cx="1399143" cy="369332"/>
            <a:chOff x="4962401" y="2682078"/>
            <a:chExt cx="1399143" cy="369332"/>
          </a:xfrm>
        </p:grpSpPr>
        <p:sp>
          <p:nvSpPr>
            <p:cNvPr id="88" name="TextBox 87"/>
            <p:cNvSpPr txBox="1"/>
            <p:nvPr/>
          </p:nvSpPr>
          <p:spPr>
            <a:xfrm>
              <a:off x="4962401" y="2682078"/>
              <a:ext cx="1399143" cy="369332"/>
            </a:xfrm>
            <a:prstGeom prst="rect">
              <a:avLst/>
            </a:prstGeom>
            <a:noFill/>
          </p:spPr>
          <p:txBody>
            <a:bodyPr wrap="square" rtlCol="0" anchor="ctr">
              <a:spAutoFit/>
            </a:bodyPr>
            <a:lstStyle/>
            <a:p>
              <a:pPr algn="ctr"/>
              <a:r>
                <a:rPr lang="en-US" b="1" dirty="0">
                  <a:solidFill>
                    <a:srgbClr val="5894A5"/>
                  </a:solidFill>
                  <a:latin typeface="Arial" panose="020B0604020202020204" pitchFamily="34" charset="0"/>
                  <a:cs typeface="Arial" panose="020B0604020202020204" pitchFamily="34" charset="0"/>
                </a:rPr>
                <a:t>YES</a:t>
              </a:r>
            </a:p>
          </p:txBody>
        </p:sp>
        <p:cxnSp>
          <p:nvCxnSpPr>
            <p:cNvPr id="91" name="Straight Arrow Connector 90"/>
            <p:cNvCxnSpPr/>
            <p:nvPr/>
          </p:nvCxnSpPr>
          <p:spPr>
            <a:xfrm flipV="1">
              <a:off x="5940475" y="2864056"/>
              <a:ext cx="274320" cy="1"/>
            </a:xfrm>
            <a:prstGeom prst="straightConnector1">
              <a:avLst/>
            </a:prstGeom>
            <a:ln w="28575">
              <a:solidFill>
                <a:srgbClr val="5894A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4682500" y="5575843"/>
            <a:ext cx="1399143" cy="369332"/>
            <a:chOff x="4962401" y="2682078"/>
            <a:chExt cx="1399143" cy="369332"/>
          </a:xfrm>
        </p:grpSpPr>
        <p:sp>
          <p:nvSpPr>
            <p:cNvPr id="94" name="TextBox 93"/>
            <p:cNvSpPr txBox="1"/>
            <p:nvPr/>
          </p:nvSpPr>
          <p:spPr>
            <a:xfrm>
              <a:off x="4962401" y="2682078"/>
              <a:ext cx="1399143" cy="369332"/>
            </a:xfrm>
            <a:prstGeom prst="rect">
              <a:avLst/>
            </a:prstGeom>
            <a:noFill/>
          </p:spPr>
          <p:txBody>
            <a:bodyPr wrap="square" rtlCol="0" anchor="ctr">
              <a:spAutoFit/>
            </a:bodyPr>
            <a:lstStyle/>
            <a:p>
              <a:pPr algn="ctr"/>
              <a:r>
                <a:rPr lang="en-US" b="1" dirty="0">
                  <a:solidFill>
                    <a:srgbClr val="5894A5"/>
                  </a:solidFill>
                  <a:latin typeface="Arial" panose="020B0604020202020204" pitchFamily="34" charset="0"/>
                  <a:cs typeface="Arial" panose="020B0604020202020204" pitchFamily="34" charset="0"/>
                </a:rPr>
                <a:t>YES</a:t>
              </a:r>
            </a:p>
          </p:txBody>
        </p:sp>
        <p:cxnSp>
          <p:nvCxnSpPr>
            <p:cNvPr id="98" name="Straight Arrow Connector 97"/>
            <p:cNvCxnSpPr/>
            <p:nvPr/>
          </p:nvCxnSpPr>
          <p:spPr>
            <a:xfrm flipV="1">
              <a:off x="5940475" y="2864056"/>
              <a:ext cx="274320" cy="1"/>
            </a:xfrm>
            <a:prstGeom prst="straightConnector1">
              <a:avLst/>
            </a:prstGeom>
            <a:ln w="28575">
              <a:solidFill>
                <a:srgbClr val="5894A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187834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933950" y="1421378"/>
            <a:ext cx="7170419" cy="5091309"/>
            <a:chOff x="4991100" y="1192778"/>
            <a:chExt cx="7170419" cy="5091309"/>
          </a:xfrm>
        </p:grpSpPr>
        <p:pic>
          <p:nvPicPr>
            <p:cNvPr id="5" name="Picture 4"/>
            <p:cNvPicPr>
              <a:picLocks noChangeAspect="1"/>
            </p:cNvPicPr>
            <p:nvPr/>
          </p:nvPicPr>
          <p:blipFill>
            <a:blip r:embed="rId2" cstate="print"/>
            <a:stretch>
              <a:fillRect/>
            </a:stretch>
          </p:blipFill>
          <p:spPr>
            <a:xfrm>
              <a:off x="4991100" y="1192778"/>
              <a:ext cx="7170419" cy="5091309"/>
            </a:xfrm>
            <a:prstGeom prst="rect">
              <a:avLst/>
            </a:prstGeom>
          </p:spPr>
        </p:pic>
        <p:sp>
          <p:nvSpPr>
            <p:cNvPr id="8" name="Rounded Rectangle 7"/>
            <p:cNvSpPr/>
            <p:nvPr/>
          </p:nvSpPr>
          <p:spPr>
            <a:xfrm>
              <a:off x="6781800" y="4019448"/>
              <a:ext cx="1244600" cy="9995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p:cNvSpPr txBox="1"/>
            <p:nvPr/>
          </p:nvSpPr>
          <p:spPr>
            <a:xfrm>
              <a:off x="10011658" y="1302069"/>
              <a:ext cx="1906021" cy="1323439"/>
            </a:xfrm>
            <a:prstGeom prst="rect">
              <a:avLst/>
            </a:prstGeom>
            <a:noFill/>
            <a:ln w="28575">
              <a:solidFill>
                <a:srgbClr val="FF0000"/>
              </a:solidFill>
            </a:ln>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rPr>
                <a:t>Affected Voltage and Capacitance Range for Constrained and Allocated MLCCs</a:t>
              </a:r>
            </a:p>
          </p:txBody>
        </p:sp>
        <p:sp>
          <p:nvSpPr>
            <p:cNvPr id="9" name="Rectangle 8"/>
            <p:cNvSpPr/>
            <p:nvPr/>
          </p:nvSpPr>
          <p:spPr>
            <a:xfrm>
              <a:off x="5881071" y="4787887"/>
              <a:ext cx="741056" cy="46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6891497" y="4230128"/>
              <a:ext cx="1223412"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MLCC</a:t>
              </a:r>
            </a:p>
          </p:txBody>
        </p:sp>
        <p:sp>
          <p:nvSpPr>
            <p:cNvPr id="12" name="TextBox 11"/>
            <p:cNvSpPr txBox="1"/>
            <p:nvPr/>
          </p:nvSpPr>
          <p:spPr>
            <a:xfrm>
              <a:off x="6157912" y="4060851"/>
              <a:ext cx="676788" cy="33855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Ceramic </a:t>
              </a:r>
            </a:p>
            <a:p>
              <a:r>
                <a:rPr lang="en-US" sz="800" dirty="0">
                  <a:latin typeface="Arial" panose="020B0604020202020204" pitchFamily="34" charset="0"/>
                  <a:cs typeface="Arial" panose="020B0604020202020204" pitchFamily="34" charset="0"/>
                </a:rPr>
                <a:t>Capacitors</a:t>
              </a:r>
            </a:p>
          </p:txBody>
        </p:sp>
        <p:sp>
          <p:nvSpPr>
            <p:cNvPr id="14" name="TextBox 13"/>
            <p:cNvSpPr txBox="1"/>
            <p:nvPr/>
          </p:nvSpPr>
          <p:spPr>
            <a:xfrm>
              <a:off x="7978614" y="2301486"/>
              <a:ext cx="676788" cy="33855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Power</a:t>
              </a:r>
            </a:p>
            <a:p>
              <a:r>
                <a:rPr lang="en-US" sz="800" dirty="0">
                  <a:latin typeface="Arial" panose="020B0604020202020204" pitchFamily="34" charset="0"/>
                  <a:cs typeface="Arial" panose="020B0604020202020204" pitchFamily="34" charset="0"/>
                </a:rPr>
                <a:t>Capacitors</a:t>
              </a:r>
            </a:p>
          </p:txBody>
        </p:sp>
        <p:sp>
          <p:nvSpPr>
            <p:cNvPr id="15" name="Rectangle 14"/>
            <p:cNvSpPr/>
            <p:nvPr/>
          </p:nvSpPr>
          <p:spPr>
            <a:xfrm>
              <a:off x="8829962" y="1743280"/>
              <a:ext cx="772044" cy="46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0" name="Straight Arrow Connector 9"/>
            <p:cNvCxnSpPr>
              <a:cxnSpLocks/>
            </p:cNvCxnSpPr>
            <p:nvPr/>
          </p:nvCxnSpPr>
          <p:spPr>
            <a:xfrm flipH="1">
              <a:off x="8534400" y="2470763"/>
              <a:ext cx="1363168" cy="14265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4842F84-85FE-4ECD-BFE2-AF6FADDEE14A}"/>
                </a:ext>
              </a:extLst>
            </p:cNvPr>
            <p:cNvSpPr/>
            <p:nvPr/>
          </p:nvSpPr>
          <p:spPr>
            <a:xfrm>
              <a:off x="10045336" y="3414014"/>
              <a:ext cx="1709784" cy="46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6" name="Content Placeholder 2"/>
          <p:cNvSpPr txBox="1">
            <a:spLocks/>
          </p:cNvSpPr>
          <p:nvPr/>
        </p:nvSpPr>
        <p:spPr>
          <a:xfrm>
            <a:off x="274321" y="1687449"/>
            <a:ext cx="4892590" cy="4673600"/>
          </a:xfrm>
          <a:prstGeom prst="rect">
            <a:avLst/>
          </a:prstGeom>
        </p:spPr>
        <p:txBody>
          <a:bodyPr>
            <a:normAutofit fontScale="92500" lnSpcReduction="20000"/>
          </a:bodyPr>
          <a:lstStyle>
            <a:lvl1pPr marL="339725" indent="-339725" algn="l" defTabSz="914400" rtl="0" eaLnBrk="1" latinLnBrk="0" hangingPunct="1">
              <a:spcBef>
                <a:spcPct val="20000"/>
              </a:spcBef>
              <a:buSzPct val="110000"/>
              <a:buFont typeface="Courier New" pitchFamily="49" charset="0"/>
              <a:buChar char="o"/>
              <a:defRPr sz="2200" kern="1200">
                <a:solidFill>
                  <a:schemeClr val="tx1"/>
                </a:solidFill>
                <a:latin typeface="Arial" pitchFamily="34" charset="0"/>
                <a:ea typeface="+mn-ea"/>
                <a:cs typeface="Arial" pitchFamily="34" charset="0"/>
              </a:defRPr>
            </a:lvl1pPr>
            <a:lvl2pPr marL="574675" indent="-234950" algn="l" defTabSz="914400" rtl="0" eaLnBrk="1" latinLnBrk="0" hangingPunct="1">
              <a:spcBef>
                <a:spcPct val="20000"/>
              </a:spcBef>
              <a:buSzPct val="100000"/>
              <a:buFont typeface="Arial" pitchFamily="34" charset="0"/>
              <a:buChar char="•"/>
              <a:defRPr sz="2000" kern="1200">
                <a:solidFill>
                  <a:schemeClr val="tx1"/>
                </a:solidFill>
                <a:latin typeface="Arial" pitchFamily="34" charset="0"/>
                <a:ea typeface="+mn-ea"/>
                <a:cs typeface="Arial" pitchFamily="34" charset="0"/>
              </a:defRPr>
            </a:lvl2pPr>
            <a:lvl3pPr marL="854075" indent="-279400" algn="l" defTabSz="914400" rtl="0" eaLnBrk="1" latinLnBrk="0" hangingPunct="1">
              <a:spcBef>
                <a:spcPct val="20000"/>
              </a:spcBef>
              <a:buClr>
                <a:srgbClr val="002060"/>
              </a:buClr>
              <a:buSzPct val="110000"/>
              <a:buFont typeface="Arial" pitchFamily="34" charset="0"/>
              <a:buChar char="─"/>
              <a:defRPr sz="15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100" dirty="0"/>
              <a:t>Tantalum (MnO2)</a:t>
            </a:r>
          </a:p>
          <a:p>
            <a:pPr lvl="1">
              <a:lnSpc>
                <a:spcPct val="90000"/>
              </a:lnSpc>
              <a:buFont typeface="Courier New" panose="02070309020205020404" pitchFamily="49" charset="0"/>
              <a:buChar char="o"/>
            </a:pPr>
            <a:r>
              <a:rPr lang="en-US" sz="1700" dirty="0"/>
              <a:t>Cost effective when de-rated properly (50% voltage)</a:t>
            </a:r>
          </a:p>
          <a:p>
            <a:pPr lvl="1">
              <a:lnSpc>
                <a:spcPct val="90000"/>
              </a:lnSpc>
              <a:buFont typeface="Courier New" panose="02070309020205020404" pitchFamily="49" charset="0"/>
              <a:buChar char="o"/>
            </a:pPr>
            <a:r>
              <a:rPr lang="en-US" sz="1700" dirty="0"/>
              <a:t>A-case generally fits 1206 pads</a:t>
            </a:r>
          </a:p>
          <a:p>
            <a:pPr>
              <a:spcBef>
                <a:spcPts val="1000"/>
              </a:spcBef>
              <a:buFont typeface="Arial" panose="020B0604020202020204" pitchFamily="34" charset="0"/>
              <a:buChar char="•"/>
            </a:pPr>
            <a:r>
              <a:rPr lang="en-US" sz="2100" dirty="0"/>
              <a:t>Tantalum Polymer </a:t>
            </a:r>
          </a:p>
          <a:p>
            <a:pPr lvl="1">
              <a:lnSpc>
                <a:spcPct val="90000"/>
              </a:lnSpc>
              <a:buFont typeface="Courier New" panose="02070309020205020404" pitchFamily="49" charset="0"/>
              <a:buChar char="o"/>
            </a:pPr>
            <a:r>
              <a:rPr lang="en-US" sz="1700" dirty="0"/>
              <a:t>Low ESR</a:t>
            </a:r>
          </a:p>
          <a:p>
            <a:pPr lvl="1">
              <a:lnSpc>
                <a:spcPct val="90000"/>
              </a:lnSpc>
              <a:buFont typeface="Courier New" panose="02070309020205020404" pitchFamily="49" charset="0"/>
              <a:buChar char="o"/>
            </a:pPr>
            <a:r>
              <a:rPr lang="en-US" sz="1700" dirty="0"/>
              <a:t>No ignition </a:t>
            </a:r>
          </a:p>
          <a:p>
            <a:pPr lvl="1">
              <a:lnSpc>
                <a:spcPct val="90000"/>
              </a:lnSpc>
              <a:buFont typeface="Courier New" panose="02070309020205020404" pitchFamily="49" charset="0"/>
              <a:buChar char="o"/>
            </a:pPr>
            <a:r>
              <a:rPr lang="en-US" sz="1700" dirty="0"/>
              <a:t>High capacitance </a:t>
            </a:r>
          </a:p>
          <a:p>
            <a:pPr lvl="1">
              <a:lnSpc>
                <a:spcPct val="90000"/>
              </a:lnSpc>
              <a:buFont typeface="Courier New" panose="02070309020205020404" pitchFamily="49" charset="0"/>
              <a:buChar char="o"/>
            </a:pPr>
            <a:r>
              <a:rPr lang="en-US" sz="1700" dirty="0"/>
              <a:t>(10%-20% V de-rating)</a:t>
            </a:r>
          </a:p>
          <a:p>
            <a:pPr>
              <a:spcBef>
                <a:spcPts val="1000"/>
              </a:spcBef>
              <a:buFont typeface="Arial" panose="020B0604020202020204" pitchFamily="34" charset="0"/>
              <a:buChar char="•"/>
            </a:pPr>
            <a:r>
              <a:rPr lang="en-US" sz="2100" dirty="0"/>
              <a:t>Aluminum Polymer</a:t>
            </a:r>
          </a:p>
          <a:p>
            <a:pPr lvl="1">
              <a:lnSpc>
                <a:spcPct val="90000"/>
              </a:lnSpc>
              <a:buFont typeface="Courier New" panose="02070309020205020404" pitchFamily="49" charset="0"/>
              <a:buChar char="o"/>
            </a:pPr>
            <a:r>
              <a:rPr lang="en-US" sz="1700" dirty="0"/>
              <a:t>Very low ESR</a:t>
            </a:r>
          </a:p>
          <a:p>
            <a:pPr lvl="1">
              <a:lnSpc>
                <a:spcPct val="90000"/>
              </a:lnSpc>
              <a:buFont typeface="Courier New" panose="02070309020205020404" pitchFamily="49" charset="0"/>
              <a:buChar char="o"/>
            </a:pPr>
            <a:r>
              <a:rPr lang="en-US" sz="1700" dirty="0"/>
              <a:t>Good for low voltage applications </a:t>
            </a:r>
          </a:p>
          <a:p>
            <a:pPr>
              <a:spcBef>
                <a:spcPts val="1000"/>
              </a:spcBef>
              <a:buFont typeface="Arial" panose="020B0604020202020204" pitchFamily="34" charset="0"/>
              <a:buChar char="•"/>
            </a:pPr>
            <a:r>
              <a:rPr lang="en-US" sz="2100" dirty="0"/>
              <a:t>Film</a:t>
            </a:r>
          </a:p>
          <a:p>
            <a:pPr lvl="1">
              <a:lnSpc>
                <a:spcPct val="90000"/>
              </a:lnSpc>
              <a:buFont typeface="Courier New" panose="02070309020205020404" pitchFamily="49" charset="0"/>
              <a:buChar char="o"/>
            </a:pPr>
            <a:r>
              <a:rPr lang="en-US" sz="1700" dirty="0"/>
              <a:t>Good for higher voltages </a:t>
            </a:r>
          </a:p>
          <a:p>
            <a:pPr lvl="1">
              <a:lnSpc>
                <a:spcPct val="90000"/>
              </a:lnSpc>
              <a:buFont typeface="Courier New" panose="02070309020205020404" pitchFamily="49" charset="0"/>
              <a:buChar char="o"/>
            </a:pPr>
            <a:r>
              <a:rPr lang="en-US" sz="1700" dirty="0"/>
              <a:t>Robust with long life</a:t>
            </a:r>
          </a:p>
          <a:p>
            <a:pPr>
              <a:spcBef>
                <a:spcPts val="1000"/>
              </a:spcBef>
              <a:buFont typeface="Arial" panose="020B0604020202020204" pitchFamily="34" charset="0"/>
              <a:buChar char="•"/>
            </a:pPr>
            <a:r>
              <a:rPr lang="en-US" sz="2100" dirty="0"/>
              <a:t>SMT Aluminum Electrolytic</a:t>
            </a:r>
          </a:p>
          <a:p>
            <a:pPr lvl="1">
              <a:lnSpc>
                <a:spcPct val="90000"/>
              </a:lnSpc>
              <a:buFont typeface="Courier New" panose="02070309020205020404" pitchFamily="49" charset="0"/>
              <a:buChar char="o"/>
            </a:pPr>
            <a:r>
              <a:rPr lang="en-US" sz="1700" dirty="0"/>
              <a:t>Good for bulk decoupling and higher voltages</a:t>
            </a:r>
          </a:p>
          <a:p>
            <a:pPr>
              <a:buFont typeface="Arial" pitchFamily="34" charset="0"/>
              <a:buChar char="•"/>
            </a:pPr>
            <a:endParaRPr lang="en-US" sz="1900" dirty="0"/>
          </a:p>
          <a:p>
            <a:pPr>
              <a:buFont typeface="Arial" pitchFamily="34" charset="0"/>
              <a:buChar char="•"/>
            </a:pPr>
            <a:endParaRPr lang="en-US" sz="1700" dirty="0"/>
          </a:p>
          <a:p>
            <a:pPr>
              <a:buFont typeface="Arial" pitchFamily="34" charset="0"/>
              <a:buChar char="•"/>
            </a:pPr>
            <a:endParaRPr lang="en-US" dirty="0"/>
          </a:p>
          <a:p>
            <a:pPr lvl="1"/>
            <a:endParaRPr lang="en-US" dirty="0"/>
          </a:p>
        </p:txBody>
      </p:sp>
      <p:sp>
        <p:nvSpPr>
          <p:cNvPr id="4" name="Footer Placeholder 3"/>
          <p:cNvSpPr>
            <a:spLocks noGrp="1"/>
          </p:cNvSpPr>
          <p:nvPr>
            <p:ph type="ftr" sz="quarter" idx="11"/>
          </p:nvPr>
        </p:nvSpPr>
        <p:spPr>
          <a:xfrm>
            <a:off x="5280025" y="6292531"/>
            <a:ext cx="1501775" cy="365125"/>
          </a:xfrm>
        </p:spPr>
        <p:txBody>
          <a:bodyPr/>
          <a:lstStyle/>
          <a:p>
            <a:r>
              <a:rPr lang="en-US" dirty="0">
                <a:latin typeface="Arial" panose="020B0604020202020204" pitchFamily="34" charset="0"/>
                <a:cs typeface="Arial" panose="020B0604020202020204" pitchFamily="34" charset="0"/>
              </a:rPr>
              <a:t>Confidential</a:t>
            </a:r>
          </a:p>
        </p:txBody>
      </p:sp>
      <p:sp>
        <p:nvSpPr>
          <p:cNvPr id="7" name="Title 1"/>
          <p:cNvSpPr txBox="1">
            <a:spLocks/>
          </p:cNvSpPr>
          <p:nvPr/>
        </p:nvSpPr>
        <p:spPr>
          <a:xfrm>
            <a:off x="274321" y="1032728"/>
            <a:ext cx="5826441" cy="48736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2200" kern="1200">
                <a:solidFill>
                  <a:schemeClr val="tx1"/>
                </a:solidFill>
                <a:latin typeface="Arial" pitchFamily="34" charset="0"/>
                <a:ea typeface="+mj-ea"/>
                <a:cs typeface="Arial" pitchFamily="34" charset="0"/>
              </a:defRPr>
            </a:lvl1pPr>
          </a:lstStyle>
          <a:p>
            <a:r>
              <a:rPr lang="en-US" sz="2500" b="1" dirty="0">
                <a:solidFill>
                  <a:schemeClr val="tx2"/>
                </a:solidFill>
              </a:rPr>
              <a:t>Alternative Capacitor Technologies</a:t>
            </a:r>
          </a:p>
        </p:txBody>
      </p:sp>
      <p:sp>
        <p:nvSpPr>
          <p:cNvPr id="18" name="Title 1">
            <a:extLst>
              <a:ext uri="{FF2B5EF4-FFF2-40B4-BE49-F238E27FC236}">
                <a16:creationId xmlns:a16="http://schemas.microsoft.com/office/drawing/2014/main" id="{A73E37BC-1A7D-42A0-8596-6073F61AFB52}"/>
              </a:ext>
            </a:extLst>
          </p:cNvPr>
          <p:cNvSpPr txBox="1">
            <a:spLocks/>
          </p:cNvSpPr>
          <p:nvPr/>
        </p:nvSpPr>
        <p:spPr>
          <a:xfrm>
            <a:off x="171451" y="157555"/>
            <a:ext cx="7175957" cy="487362"/>
          </a:xfrm>
          <a:prstGeom prst="rect">
            <a:avLst/>
          </a:prstGeom>
        </p:spPr>
        <p:txBody>
          <a:bodyPr anchor="ctr">
            <a:normAutofit/>
          </a:bodyPr>
          <a:lstStyle>
            <a:defPPr>
              <a:defRPr lang="en-US"/>
            </a:defPPr>
            <a:lvl1pPr>
              <a:lnSpc>
                <a:spcPct val="90000"/>
              </a:lnSpc>
              <a:spcBef>
                <a:spcPct val="0"/>
              </a:spcBef>
              <a:buNone/>
              <a:defRPr sz="2800" b="1">
                <a:solidFill>
                  <a:schemeClr val="bg1"/>
                </a:solidFill>
                <a:latin typeface="+mj-lt"/>
                <a:ea typeface="+mj-ea"/>
                <a:cs typeface="+mj-cs"/>
              </a:defRPr>
            </a:lvl1pPr>
          </a:lstStyle>
          <a:p>
            <a:r>
              <a:rPr lang="en-US" dirty="0">
                <a:latin typeface="Arial" panose="020B0604020202020204" pitchFamily="34" charset="0"/>
                <a:cs typeface="Arial" panose="020B0604020202020204" pitchFamily="34" charset="0"/>
              </a:rPr>
              <a:t>Q3 2019 MLCC Market Update</a:t>
            </a:r>
          </a:p>
        </p:txBody>
      </p:sp>
    </p:spTree>
    <p:extLst>
      <p:ext uri="{BB962C8B-B14F-4D97-AF65-F5344CB8AC3E}">
        <p14:creationId xmlns:p14="http://schemas.microsoft.com/office/powerpoint/2010/main" val="265547554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9297" y="1755228"/>
            <a:ext cx="3467070" cy="3395334"/>
          </a:xfrm>
        </p:spPr>
        <p:txBody>
          <a:bodyPr anchor="ctr"/>
          <a:lstStyle/>
          <a:p>
            <a:pPr algn="ctr"/>
            <a:r>
              <a:rPr lang="en-US" sz="4000" dirty="0"/>
              <a:t>Thank You</a:t>
            </a:r>
          </a:p>
          <a:p>
            <a:pPr algn="l"/>
            <a:endParaRPr lang="en-US" sz="1200" dirty="0"/>
          </a:p>
        </p:txBody>
      </p:sp>
    </p:spTree>
    <p:extLst>
      <p:ext uri="{BB962C8B-B14F-4D97-AF65-F5344CB8AC3E}">
        <p14:creationId xmlns:p14="http://schemas.microsoft.com/office/powerpoint/2010/main" val="2096526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chor="ctr"/>
          <a:lstStyle/>
          <a:p>
            <a:pPr algn="ctr"/>
            <a:r>
              <a:rPr lang="en-US" sz="4500" dirty="0"/>
              <a:t>Q3 2019 MLCC Market Update</a:t>
            </a:r>
          </a:p>
        </p:txBody>
      </p:sp>
      <p:sp>
        <p:nvSpPr>
          <p:cNvPr id="3" name="Text Placeholder 2"/>
          <p:cNvSpPr>
            <a:spLocks noGrp="1"/>
          </p:cNvSpPr>
          <p:nvPr>
            <p:ph type="body" sz="quarter" idx="12"/>
          </p:nvPr>
        </p:nvSpPr>
        <p:spPr/>
        <p:txBody>
          <a:bodyPr/>
          <a:lstStyle/>
          <a:p>
            <a:r>
              <a:rPr lang="en-US" dirty="0"/>
              <a:t>1</a:t>
            </a:r>
          </a:p>
          <a:p>
            <a:endParaRPr lang="en-US" dirty="0"/>
          </a:p>
        </p:txBody>
      </p:sp>
      <p:sp>
        <p:nvSpPr>
          <p:cNvPr id="4" name="Text Placeholder 3"/>
          <p:cNvSpPr>
            <a:spLocks noGrp="1"/>
          </p:cNvSpPr>
          <p:nvPr>
            <p:ph type="body" sz="quarter" idx="13"/>
          </p:nvPr>
        </p:nvSpPr>
        <p:spPr>
          <a:xfrm>
            <a:off x="4782469" y="2281940"/>
            <a:ext cx="552403" cy="627691"/>
          </a:xfrm>
        </p:spPr>
        <p:txBody>
          <a:bodyPr/>
          <a:lstStyle/>
          <a:p>
            <a:r>
              <a:rPr lang="en-US" dirty="0"/>
              <a:t>2</a:t>
            </a:r>
          </a:p>
        </p:txBody>
      </p:sp>
      <p:sp>
        <p:nvSpPr>
          <p:cNvPr id="5" name="Text Placeholder 4"/>
          <p:cNvSpPr>
            <a:spLocks noGrp="1"/>
          </p:cNvSpPr>
          <p:nvPr>
            <p:ph type="body" sz="quarter" idx="14"/>
          </p:nvPr>
        </p:nvSpPr>
        <p:spPr>
          <a:xfrm>
            <a:off x="4782471" y="3417541"/>
            <a:ext cx="552403" cy="627691"/>
          </a:xfrm>
        </p:spPr>
        <p:txBody>
          <a:bodyPr/>
          <a:lstStyle/>
          <a:p>
            <a:r>
              <a:rPr lang="en-US" dirty="0"/>
              <a:t>3</a:t>
            </a:r>
          </a:p>
        </p:txBody>
      </p:sp>
      <p:sp>
        <p:nvSpPr>
          <p:cNvPr id="6" name="Text Placeholder 5"/>
          <p:cNvSpPr>
            <a:spLocks noGrp="1"/>
          </p:cNvSpPr>
          <p:nvPr>
            <p:ph type="body" sz="quarter" idx="15"/>
          </p:nvPr>
        </p:nvSpPr>
        <p:spPr>
          <a:xfrm>
            <a:off x="5459238" y="1219721"/>
            <a:ext cx="6379836" cy="519797"/>
          </a:xfrm>
        </p:spPr>
        <p:txBody>
          <a:bodyPr anchor="ctr" anchorCtr="0"/>
          <a:lstStyle/>
          <a:p>
            <a:r>
              <a:rPr lang="en-US" sz="2000" b="1" dirty="0">
                <a:solidFill>
                  <a:schemeClr val="tx2"/>
                </a:solidFill>
              </a:rPr>
              <a:t>Constrained Market Causal Factors</a:t>
            </a:r>
          </a:p>
        </p:txBody>
      </p:sp>
      <p:sp>
        <p:nvSpPr>
          <p:cNvPr id="7" name="Text Placeholder 6"/>
          <p:cNvSpPr>
            <a:spLocks noGrp="1"/>
          </p:cNvSpPr>
          <p:nvPr>
            <p:ph type="body" sz="quarter" idx="16"/>
          </p:nvPr>
        </p:nvSpPr>
        <p:spPr>
          <a:xfrm>
            <a:off x="5459237" y="2326008"/>
            <a:ext cx="6379837" cy="509231"/>
          </a:xfrm>
        </p:spPr>
        <p:txBody>
          <a:bodyPr anchor="ctr" anchorCtr="0"/>
          <a:lstStyle/>
          <a:p>
            <a:r>
              <a:rPr lang="en-US" sz="2000" b="1" dirty="0"/>
              <a:t>Market Availability Trends</a:t>
            </a:r>
          </a:p>
        </p:txBody>
      </p:sp>
      <p:sp>
        <p:nvSpPr>
          <p:cNvPr id="8" name="Text Placeholder 7"/>
          <p:cNvSpPr>
            <a:spLocks noGrp="1"/>
          </p:cNvSpPr>
          <p:nvPr>
            <p:ph type="body" sz="quarter" idx="17"/>
          </p:nvPr>
        </p:nvSpPr>
        <p:spPr>
          <a:xfrm>
            <a:off x="5459238" y="3454579"/>
            <a:ext cx="6379838" cy="544547"/>
          </a:xfrm>
        </p:spPr>
        <p:txBody>
          <a:bodyPr anchor="ctr" anchorCtr="0"/>
          <a:lstStyle/>
          <a:p>
            <a:r>
              <a:rPr lang="en-US" sz="2000" b="1" dirty="0"/>
              <a:t>Vertical Market Consumption</a:t>
            </a:r>
          </a:p>
        </p:txBody>
      </p:sp>
      <p:sp>
        <p:nvSpPr>
          <p:cNvPr id="12" name="Text Placeholder 7"/>
          <p:cNvSpPr txBox="1">
            <a:spLocks/>
          </p:cNvSpPr>
          <p:nvPr/>
        </p:nvSpPr>
        <p:spPr>
          <a:xfrm>
            <a:off x="5459235" y="4594202"/>
            <a:ext cx="6379838" cy="506612"/>
          </a:xfrm>
          <a:prstGeom prst="rect">
            <a:avLst/>
          </a:prstGeom>
        </p:spPr>
        <p:txBody>
          <a:bodyPr anchor="ctr" anchorCtr="0"/>
          <a:lstStyle>
            <a:lvl1pPr indent="0">
              <a:lnSpc>
                <a:spcPct val="90000"/>
              </a:lnSpc>
              <a:spcBef>
                <a:spcPts val="1000"/>
              </a:spcBef>
              <a:buFontTx/>
              <a:buNone/>
              <a:defRPr sz="2000" i="0">
                <a:solidFill>
                  <a:schemeClr val="tx1">
                    <a:lumMod val="50000"/>
                    <a:lumOff val="50000"/>
                  </a:schemeClr>
                </a:solidFill>
                <a:latin typeface="Arial" panose="020B0604020202020204" pitchFamily="34" charset="0"/>
                <a:cs typeface="Arial" panose="020B0604020202020204" pitchFamily="34" charset="0"/>
              </a:defRPr>
            </a:lvl1pPr>
            <a:lvl2pPr indent="0">
              <a:lnSpc>
                <a:spcPct val="90000"/>
              </a:lnSpc>
              <a:spcBef>
                <a:spcPts val="500"/>
              </a:spcBef>
              <a:buFontTx/>
              <a:buNone/>
              <a:defRPr sz="2400"/>
            </a:lvl2pPr>
            <a:lvl3pPr indent="0">
              <a:lnSpc>
                <a:spcPct val="90000"/>
              </a:lnSpc>
              <a:spcBef>
                <a:spcPts val="500"/>
              </a:spcBef>
              <a:buFontTx/>
              <a:buNone/>
              <a:defRPr sz="2000"/>
            </a:lvl3pPr>
            <a:lvl4pPr indent="0">
              <a:lnSpc>
                <a:spcPct val="90000"/>
              </a:lnSpc>
              <a:spcBef>
                <a:spcPts val="500"/>
              </a:spcBef>
              <a:buFontTx/>
              <a:buNone/>
            </a:lvl4pPr>
            <a:lvl5pPr indent="0">
              <a:lnSpc>
                <a:spcPct val="90000"/>
              </a:lnSpc>
              <a:spcBef>
                <a:spcPts val="500"/>
              </a:spcBef>
              <a:buFontTx/>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t>Alternative Technology Options</a:t>
            </a:r>
          </a:p>
        </p:txBody>
      </p:sp>
      <p:sp>
        <p:nvSpPr>
          <p:cNvPr id="13" name="TextBox 12"/>
          <p:cNvSpPr txBox="1"/>
          <p:nvPr/>
        </p:nvSpPr>
        <p:spPr>
          <a:xfrm>
            <a:off x="4744322" y="4480987"/>
            <a:ext cx="590550" cy="701731"/>
          </a:xfrm>
          <a:prstGeom prst="rect">
            <a:avLst/>
          </a:prstGeom>
        </p:spPr>
        <p:txBody>
          <a:bodyPr/>
          <a:lstStyle>
            <a:lvl1pPr indent="0" algn="r">
              <a:lnSpc>
                <a:spcPct val="90000"/>
              </a:lnSpc>
              <a:spcBef>
                <a:spcPts val="1000"/>
              </a:spcBef>
              <a:buFontTx/>
              <a:buNone/>
              <a:defRPr sz="4400" b="1" i="1">
                <a:solidFill>
                  <a:schemeClr val="bg1">
                    <a:lumMod val="75000"/>
                  </a:schemeClr>
                </a:solidFill>
                <a:latin typeface="Arial" panose="020B0604020202020204" pitchFamily="34" charset="0"/>
                <a:cs typeface="Arial" panose="020B0604020202020204" pitchFamily="34" charset="0"/>
              </a:defRPr>
            </a:lvl1pPr>
            <a:lvl2pPr indent="0">
              <a:lnSpc>
                <a:spcPct val="90000"/>
              </a:lnSpc>
              <a:spcBef>
                <a:spcPts val="500"/>
              </a:spcBef>
              <a:buFontTx/>
              <a:buNone/>
              <a:defRPr sz="2400"/>
            </a:lvl2pPr>
            <a:lvl3pPr indent="0">
              <a:lnSpc>
                <a:spcPct val="90000"/>
              </a:lnSpc>
              <a:spcBef>
                <a:spcPts val="500"/>
              </a:spcBef>
              <a:buFontTx/>
              <a:buNone/>
              <a:defRPr sz="2000"/>
            </a:lvl3pPr>
            <a:lvl4pPr indent="0">
              <a:lnSpc>
                <a:spcPct val="90000"/>
              </a:lnSpc>
              <a:spcBef>
                <a:spcPts val="500"/>
              </a:spcBef>
              <a:buFontTx/>
              <a:buNone/>
            </a:lvl4pPr>
            <a:lvl5pPr indent="0">
              <a:lnSpc>
                <a:spcPct val="90000"/>
              </a:lnSpc>
              <a:spcBef>
                <a:spcPts val="500"/>
              </a:spcBef>
              <a:buFontTx/>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4</a:t>
            </a:r>
          </a:p>
        </p:txBody>
      </p:sp>
    </p:spTree>
    <p:extLst>
      <p:ext uri="{BB962C8B-B14F-4D97-AF65-F5344CB8AC3E}">
        <p14:creationId xmlns:p14="http://schemas.microsoft.com/office/powerpoint/2010/main" val="1740127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9">
            <a:extLst>
              <a:ext uri="{FF2B5EF4-FFF2-40B4-BE49-F238E27FC236}">
                <a16:creationId xmlns:a16="http://schemas.microsoft.com/office/drawing/2014/main" id="{2783B1DD-CC21-D14F-A2B9-2A641EE948AD}"/>
              </a:ext>
            </a:extLst>
          </p:cNvPr>
          <p:cNvSpPr/>
          <p:nvPr/>
        </p:nvSpPr>
        <p:spPr>
          <a:xfrm>
            <a:off x="3143493" y="1336431"/>
            <a:ext cx="1565754" cy="467598"/>
          </a:xfrm>
          <a:prstGeom prst="homePlate">
            <a:avLst/>
          </a:prstGeom>
          <a:gradFill flip="none" rotWithShape="1">
            <a:gsLst>
              <a:gs pos="0">
                <a:schemeClr val="bg1">
                  <a:lumMod val="75000"/>
                </a:schemeClr>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37CC861-675B-874E-9119-84B93D8B3F35}"/>
              </a:ext>
            </a:extLst>
          </p:cNvPr>
          <p:cNvSpPr/>
          <p:nvPr/>
        </p:nvSpPr>
        <p:spPr>
          <a:xfrm>
            <a:off x="-1" y="777240"/>
            <a:ext cx="4467496" cy="5952899"/>
          </a:xfrm>
          <a:prstGeom prst="rect">
            <a:avLst/>
          </a:prstGeom>
          <a:gradFill flip="none" rotWithShape="1">
            <a:gsLst>
              <a:gs pos="0">
                <a:schemeClr val="bg1">
                  <a:lumMod val="75000"/>
                </a:schemeClr>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Chart 25"/>
          <p:cNvGraphicFramePr/>
          <p:nvPr>
            <p:extLst>
              <p:ext uri="{D42A27DB-BD31-4B8C-83A1-F6EECF244321}">
                <p14:modId xmlns:p14="http://schemas.microsoft.com/office/powerpoint/2010/main" val="4172138721"/>
              </p:ext>
            </p:extLst>
          </p:nvPr>
        </p:nvGraphicFramePr>
        <p:xfrm>
          <a:off x="4654266" y="1249845"/>
          <a:ext cx="7349058" cy="49338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59655" y="128016"/>
            <a:ext cx="5606145" cy="487362"/>
          </a:xfrm>
        </p:spPr>
        <p:txBody>
          <a:bodyPr>
            <a:normAutofit/>
          </a:bodyPr>
          <a:lstStyle/>
          <a:p>
            <a:r>
              <a:rPr lang="en-US" dirty="0">
                <a:solidFill>
                  <a:schemeClr val="bg1"/>
                </a:solidFill>
                <a:latin typeface="Arial" panose="020B0604020202020204" pitchFamily="34" charset="0"/>
                <a:cs typeface="Arial" panose="020B0604020202020204" pitchFamily="34" charset="0"/>
              </a:rPr>
              <a:t>Q3 2019 MLCC Market Update</a:t>
            </a:r>
          </a:p>
        </p:txBody>
      </p:sp>
      <p:sp>
        <p:nvSpPr>
          <p:cNvPr id="3" name="Content Placeholder 2"/>
          <p:cNvSpPr>
            <a:spLocks noGrp="1"/>
          </p:cNvSpPr>
          <p:nvPr>
            <p:ph idx="1"/>
          </p:nvPr>
        </p:nvSpPr>
        <p:spPr>
          <a:xfrm>
            <a:off x="-186772" y="2301574"/>
            <a:ext cx="4654267" cy="3394376"/>
          </a:xfrm>
        </p:spPr>
        <p:txBody>
          <a:bodyPr>
            <a:noAutofit/>
          </a:bodyPr>
          <a:lstStyle/>
          <a:p>
            <a:pPr lvl="1">
              <a:lnSpc>
                <a:spcPct val="100000"/>
              </a:lnSpc>
            </a:pPr>
            <a:r>
              <a:rPr lang="en-US" sz="1800" dirty="0">
                <a:latin typeface="Arial" panose="020B0604020202020204" pitchFamily="34" charset="0"/>
                <a:cs typeface="Arial" panose="020B0604020202020204" pitchFamily="34" charset="0"/>
              </a:rPr>
              <a:t>MLCC unit output increased approximately 50% from 2011 to 2016 while revenues remained flat</a:t>
            </a:r>
          </a:p>
          <a:p>
            <a:pPr lvl="1">
              <a:lnSpc>
                <a:spcPct val="100000"/>
              </a:lnSpc>
            </a:pPr>
            <a:r>
              <a:rPr lang="en-US" sz="1800" dirty="0">
                <a:latin typeface="Arial" panose="020B0604020202020204" pitchFamily="34" charset="0"/>
                <a:cs typeface="Arial" panose="020B0604020202020204" pitchFamily="34" charset="0"/>
              </a:rPr>
              <a:t>Given the overall ROI on adding capacity, the market leading MLCC manufacturers developed new more measured strategies targeting:</a:t>
            </a:r>
          </a:p>
          <a:p>
            <a:pPr marL="971550" lvl="2" indent="-285750">
              <a:lnSpc>
                <a:spcPct val="100000"/>
              </a:lnSpc>
              <a:buFont typeface="Courier New" panose="02070309020205020404" pitchFamily="49" charset="0"/>
              <a:buChar char="o"/>
            </a:pPr>
            <a:r>
              <a:rPr lang="en-US" sz="1800" dirty="0">
                <a:latin typeface="Arial" panose="020B0604020202020204" pitchFamily="34" charset="0"/>
                <a:cs typeface="Arial" panose="020B0604020202020204" pitchFamily="34" charset="0"/>
              </a:rPr>
              <a:t>Vertical Market Targets</a:t>
            </a:r>
          </a:p>
          <a:p>
            <a:pPr marL="971550" lvl="2" indent="-285750">
              <a:lnSpc>
                <a:spcPct val="100000"/>
              </a:lnSpc>
              <a:buFont typeface="Courier New" panose="02070309020205020404" pitchFamily="49" charset="0"/>
              <a:buChar char="o"/>
            </a:pPr>
            <a:r>
              <a:rPr lang="en-US" sz="1800" dirty="0">
                <a:latin typeface="Arial" panose="020B0604020202020204" pitchFamily="34" charset="0"/>
                <a:cs typeface="Arial" panose="020B0604020202020204" pitchFamily="34" charset="0"/>
              </a:rPr>
              <a:t>Specific Case Size Ranges</a:t>
            </a:r>
          </a:p>
          <a:p>
            <a:pPr marL="971550" lvl="2" indent="-285750">
              <a:lnSpc>
                <a:spcPct val="100000"/>
              </a:lnSpc>
              <a:buFont typeface="Courier New" panose="02070309020205020404" pitchFamily="49" charset="0"/>
              <a:buChar char="o"/>
            </a:pPr>
            <a:r>
              <a:rPr lang="en-US" sz="1800" dirty="0">
                <a:latin typeface="Arial" panose="020B0604020202020204" pitchFamily="34" charset="0"/>
                <a:cs typeface="Arial" panose="020B0604020202020204" pitchFamily="34" charset="0"/>
              </a:rPr>
              <a:t>Capacitance Values &amp; Voltages</a:t>
            </a:r>
          </a:p>
          <a:p>
            <a:pPr marL="914400" lvl="2" indent="0">
              <a:lnSpc>
                <a:spcPct val="150000"/>
              </a:lnSpc>
              <a:buNone/>
            </a:pPr>
            <a:endParaRPr lang="en-US" sz="1800" dirty="0">
              <a:latin typeface="Arial" panose="020B0604020202020204" pitchFamily="34" charset="0"/>
              <a:cs typeface="Arial" panose="020B0604020202020204" pitchFamily="34" charset="0"/>
            </a:endParaRPr>
          </a:p>
          <a:p>
            <a:pPr lvl="2">
              <a:lnSpc>
                <a:spcPct val="150000"/>
              </a:lnSpc>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p:txBody>
      </p:sp>
      <p:sp>
        <p:nvSpPr>
          <p:cNvPr id="27" name="TextBox 26"/>
          <p:cNvSpPr txBox="1"/>
          <p:nvPr/>
        </p:nvSpPr>
        <p:spPr>
          <a:xfrm rot="16200000">
            <a:off x="11394623" y="5939437"/>
            <a:ext cx="880754"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Trillions</a:t>
            </a:r>
          </a:p>
        </p:txBody>
      </p:sp>
      <p:sp>
        <p:nvSpPr>
          <p:cNvPr id="29" name="TextBox 28"/>
          <p:cNvSpPr txBox="1"/>
          <p:nvPr/>
        </p:nvSpPr>
        <p:spPr>
          <a:xfrm rot="16200000">
            <a:off x="4409157" y="5962744"/>
            <a:ext cx="830677"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Billions</a:t>
            </a:r>
          </a:p>
        </p:txBody>
      </p:sp>
      <p:sp>
        <p:nvSpPr>
          <p:cNvPr id="28" name="Rounded Rectangle 27"/>
          <p:cNvSpPr/>
          <p:nvPr/>
        </p:nvSpPr>
        <p:spPr>
          <a:xfrm>
            <a:off x="9169158" y="2678875"/>
            <a:ext cx="1676400" cy="11311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AA44BAEE-4DDB-40A1-A21A-34F6B9F909AD}"/>
              </a:ext>
            </a:extLst>
          </p:cNvPr>
          <p:cNvSpPr txBox="1">
            <a:spLocks/>
          </p:cNvSpPr>
          <p:nvPr/>
        </p:nvSpPr>
        <p:spPr>
          <a:xfrm>
            <a:off x="266700" y="1106611"/>
            <a:ext cx="4048125" cy="6484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2200" dirty="0">
                <a:solidFill>
                  <a:schemeClr val="tx1"/>
                </a:solidFill>
              </a:rPr>
              <a:t>Constrained Market Stemmed from Increased Output with Flat Revenues </a:t>
            </a:r>
            <a:r>
              <a:rPr lang="en-US" sz="2200" b="0" dirty="0">
                <a:solidFill>
                  <a:srgbClr val="FF0000"/>
                </a:solidFill>
              </a:rPr>
              <a:t/>
            </a:r>
            <a:br>
              <a:rPr lang="en-US" sz="2200" b="0" dirty="0">
                <a:solidFill>
                  <a:srgbClr val="FF0000"/>
                </a:solidFill>
              </a:rPr>
            </a:br>
            <a:endParaRPr lang="en-US" sz="2200" b="0" dirty="0">
              <a:solidFill>
                <a:srgbClr val="FF0000"/>
              </a:solidFill>
            </a:endParaRPr>
          </a:p>
        </p:txBody>
      </p:sp>
    </p:spTree>
    <p:extLst>
      <p:ext uri="{BB962C8B-B14F-4D97-AF65-F5344CB8AC3E}">
        <p14:creationId xmlns:p14="http://schemas.microsoft.com/office/powerpoint/2010/main" val="5574145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F1E7-2E79-4AB0-904D-D0D5FABBB9E2}"/>
              </a:ext>
            </a:extLst>
          </p:cNvPr>
          <p:cNvSpPr>
            <a:spLocks noGrp="1"/>
          </p:cNvSpPr>
          <p:nvPr>
            <p:ph type="ctrTitle"/>
          </p:nvPr>
        </p:nvSpPr>
        <p:spPr/>
        <p:txBody>
          <a:bodyPr/>
          <a:lstStyle/>
          <a:p>
            <a:r>
              <a:rPr lang="en-US" sz="2800" dirty="0"/>
              <a:t>Q3 2019 MLCC Market Update</a:t>
            </a:r>
          </a:p>
        </p:txBody>
      </p:sp>
      <p:pic>
        <p:nvPicPr>
          <p:cNvPr id="3" name="Picture 2">
            <a:extLst>
              <a:ext uri="{FF2B5EF4-FFF2-40B4-BE49-F238E27FC236}">
                <a16:creationId xmlns:a16="http://schemas.microsoft.com/office/drawing/2014/main" id="{362349F1-AF94-4880-86EF-F9490D8BA17B}"/>
              </a:ext>
            </a:extLst>
          </p:cNvPr>
          <p:cNvPicPr>
            <a:picLocks noChangeAspect="1"/>
          </p:cNvPicPr>
          <p:nvPr/>
        </p:nvPicPr>
        <p:blipFill>
          <a:blip r:embed="rId2"/>
          <a:stretch>
            <a:fillRect/>
          </a:stretch>
        </p:blipFill>
        <p:spPr>
          <a:xfrm>
            <a:off x="0" y="1371600"/>
            <a:ext cx="5109618" cy="4700016"/>
          </a:xfrm>
          <a:prstGeom prst="rect">
            <a:avLst/>
          </a:prstGeom>
        </p:spPr>
      </p:pic>
      <p:sp>
        <p:nvSpPr>
          <p:cNvPr id="4" name="Title 1">
            <a:extLst>
              <a:ext uri="{FF2B5EF4-FFF2-40B4-BE49-F238E27FC236}">
                <a16:creationId xmlns:a16="http://schemas.microsoft.com/office/drawing/2014/main" id="{4A521229-B447-499F-90CC-BF1F501F29BC}"/>
              </a:ext>
            </a:extLst>
          </p:cNvPr>
          <p:cNvSpPr txBox="1">
            <a:spLocks/>
          </p:cNvSpPr>
          <p:nvPr/>
        </p:nvSpPr>
        <p:spPr>
          <a:xfrm>
            <a:off x="5572326" y="970361"/>
            <a:ext cx="6292840" cy="6484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dirty="0">
                <a:solidFill>
                  <a:schemeClr val="tx2"/>
                </a:solidFill>
              </a:rPr>
              <a:t>Advanced Technology Applications are Driving Growth in Units and Capacitance</a:t>
            </a:r>
            <a:r>
              <a:rPr lang="en-US" b="0" dirty="0">
                <a:solidFill>
                  <a:schemeClr val="tx2"/>
                </a:solidFill>
              </a:rPr>
              <a:t/>
            </a:r>
            <a:br>
              <a:rPr lang="en-US" b="0" dirty="0">
                <a:solidFill>
                  <a:schemeClr val="tx2"/>
                </a:solidFill>
              </a:rPr>
            </a:br>
            <a:r>
              <a:rPr lang="en-US" b="0" dirty="0">
                <a:solidFill>
                  <a:schemeClr val="tx2"/>
                </a:solidFill>
              </a:rPr>
              <a:t/>
            </a:r>
            <a:br>
              <a:rPr lang="en-US" b="0" dirty="0">
                <a:solidFill>
                  <a:schemeClr val="tx2"/>
                </a:solidFill>
              </a:rPr>
            </a:br>
            <a:endParaRPr lang="en-US" b="0" dirty="0">
              <a:solidFill>
                <a:schemeClr val="tx2"/>
              </a:solidFill>
            </a:endParaRPr>
          </a:p>
        </p:txBody>
      </p:sp>
      <p:sp>
        <p:nvSpPr>
          <p:cNvPr id="5" name="Title 1">
            <a:extLst>
              <a:ext uri="{FF2B5EF4-FFF2-40B4-BE49-F238E27FC236}">
                <a16:creationId xmlns:a16="http://schemas.microsoft.com/office/drawing/2014/main" id="{D9FF1B40-B5EB-45E0-A9A0-F56E4B1E873F}"/>
              </a:ext>
            </a:extLst>
          </p:cNvPr>
          <p:cNvSpPr txBox="1">
            <a:spLocks/>
          </p:cNvSpPr>
          <p:nvPr/>
        </p:nvSpPr>
        <p:spPr>
          <a:xfrm>
            <a:off x="5766225" y="1905968"/>
            <a:ext cx="5905041" cy="46166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2200" dirty="0">
                <a:solidFill>
                  <a:schemeClr val="tx1"/>
                </a:solidFill>
              </a:rPr>
              <a:t>5G Infrastructure 4G to 5G</a:t>
            </a:r>
            <a:r>
              <a:rPr lang="en-US" sz="1900" b="0" dirty="0">
                <a:solidFill>
                  <a:schemeClr val="tx1"/>
                </a:solidFill>
              </a:rPr>
              <a:t/>
            </a:r>
            <a:br>
              <a:rPr lang="en-US" sz="1900" b="0" dirty="0">
                <a:solidFill>
                  <a:schemeClr val="tx1"/>
                </a:solidFill>
              </a:rPr>
            </a:br>
            <a:endParaRPr lang="en-US" sz="800" b="0" dirty="0">
              <a:solidFill>
                <a:schemeClr val="tx1"/>
              </a:solidFill>
            </a:endParaRPr>
          </a:p>
          <a:p>
            <a:pPr marL="342900" indent="-342900">
              <a:buFont typeface="Arial" panose="020B0604020202020204" pitchFamily="34" charset="0"/>
              <a:buChar char="•"/>
            </a:pPr>
            <a:r>
              <a:rPr lang="en-US" sz="1900" dirty="0">
                <a:solidFill>
                  <a:schemeClr val="tx1"/>
                </a:solidFill>
              </a:rPr>
              <a:t>Remote Radio Unit (RRU)</a:t>
            </a:r>
          </a:p>
          <a:p>
            <a:pPr marL="341313"/>
            <a:r>
              <a:rPr lang="en-US" sz="1900" b="0" dirty="0">
                <a:solidFill>
                  <a:schemeClr val="tx1"/>
                </a:solidFill>
              </a:rPr>
              <a:t>Units: 2,000 to 6,000 MLCCs per unit</a:t>
            </a:r>
            <a:endParaRPr lang="en-US" sz="800" b="0" dirty="0">
              <a:solidFill>
                <a:schemeClr val="tx1"/>
              </a:solidFill>
            </a:endParaRPr>
          </a:p>
          <a:p>
            <a:pPr marL="341313"/>
            <a:endParaRPr lang="en-US" sz="800" b="0" dirty="0">
              <a:solidFill>
                <a:schemeClr val="tx1"/>
              </a:solidFill>
            </a:endParaRPr>
          </a:p>
          <a:p>
            <a:pPr marL="342900" indent="-342900">
              <a:buFont typeface="Arial" panose="020B0604020202020204" pitchFamily="34" charset="0"/>
              <a:buChar char="•"/>
            </a:pPr>
            <a:r>
              <a:rPr lang="en-US" sz="1900" dirty="0">
                <a:solidFill>
                  <a:schemeClr val="tx1"/>
                </a:solidFill>
              </a:rPr>
              <a:t>Baseband Unit (BBU)</a:t>
            </a:r>
          </a:p>
          <a:p>
            <a:pPr marL="341313"/>
            <a:r>
              <a:rPr lang="en-US" sz="1900" b="0" dirty="0">
                <a:solidFill>
                  <a:schemeClr val="tx1"/>
                </a:solidFill>
              </a:rPr>
              <a:t>Units: 3,000 to 5,000 MLCCs per unit</a:t>
            </a:r>
          </a:p>
          <a:p>
            <a:pPr marL="341313"/>
            <a:endParaRPr lang="en-US" sz="800" b="0" dirty="0">
              <a:solidFill>
                <a:schemeClr val="tx1"/>
              </a:solidFill>
            </a:endParaRPr>
          </a:p>
          <a:p>
            <a:pPr marL="341313" indent="-341313">
              <a:buFont typeface="Arial" panose="020B0604020202020204" pitchFamily="34" charset="0"/>
              <a:buChar char="•"/>
            </a:pPr>
            <a:r>
              <a:rPr lang="en-US" sz="1900" dirty="0">
                <a:solidFill>
                  <a:schemeClr val="tx1"/>
                </a:solidFill>
              </a:rPr>
              <a:t>Servers, Big Data and A.I.</a:t>
            </a:r>
            <a:r>
              <a:rPr lang="en-US" sz="1900" b="0" dirty="0">
                <a:solidFill>
                  <a:schemeClr val="tx1"/>
                </a:solidFill>
              </a:rPr>
              <a:t/>
            </a:r>
            <a:br>
              <a:rPr lang="en-US" sz="1900" b="0" dirty="0">
                <a:solidFill>
                  <a:schemeClr val="tx1"/>
                </a:solidFill>
              </a:rPr>
            </a:br>
            <a:r>
              <a:rPr lang="en-US" sz="1900" b="0" dirty="0">
                <a:solidFill>
                  <a:schemeClr val="tx1"/>
                </a:solidFill>
              </a:rPr>
              <a:t>Units: 1,800 to 3,500 MLCCs per board</a:t>
            </a:r>
          </a:p>
          <a:p>
            <a:pPr marL="341313"/>
            <a:r>
              <a:rPr lang="en-US" sz="1900" b="0" dirty="0">
                <a:solidFill>
                  <a:schemeClr val="tx1"/>
                </a:solidFill>
              </a:rPr>
              <a:t>Capacitance: 15,000μf to 30,000μf per board</a:t>
            </a:r>
          </a:p>
          <a:p>
            <a:pPr marL="341313"/>
            <a:endParaRPr lang="en-US" sz="800" b="0" dirty="0">
              <a:solidFill>
                <a:schemeClr val="tx1"/>
              </a:solidFill>
            </a:endParaRPr>
          </a:p>
          <a:p>
            <a:pPr marL="342900" indent="-342900">
              <a:buFont typeface="Arial" panose="020B0604020202020204" pitchFamily="34" charset="0"/>
              <a:buChar char="•"/>
            </a:pPr>
            <a:r>
              <a:rPr lang="en-US" sz="1900" dirty="0">
                <a:solidFill>
                  <a:schemeClr val="tx1"/>
                </a:solidFill>
              </a:rPr>
              <a:t>Vehicles, Internal Combustion to Electric</a:t>
            </a:r>
          </a:p>
          <a:p>
            <a:pPr marL="341313"/>
            <a:r>
              <a:rPr lang="en-US" sz="1900" b="0" dirty="0">
                <a:solidFill>
                  <a:schemeClr val="tx1"/>
                </a:solidFill>
              </a:rPr>
              <a:t>Units: 2,900 units to 15,000 MLCCs per vehicle</a:t>
            </a:r>
          </a:p>
          <a:p>
            <a:pPr marL="341313"/>
            <a:r>
              <a:rPr lang="en-US" sz="1900" b="0" dirty="0">
                <a:solidFill>
                  <a:schemeClr val="tx1"/>
                </a:solidFill>
              </a:rPr>
              <a:t>Capacitance: 2,000μf to 40,200μf per vehicle</a:t>
            </a:r>
          </a:p>
          <a:p>
            <a:pPr marL="341313"/>
            <a:endParaRPr lang="en-US" sz="800" b="0" dirty="0">
              <a:solidFill>
                <a:schemeClr val="tx1"/>
              </a:solidFill>
            </a:endParaRPr>
          </a:p>
          <a:p>
            <a:pPr marL="342900" indent="-342900">
              <a:buFont typeface="Arial" panose="020B0604020202020204" pitchFamily="34" charset="0"/>
              <a:buChar char="•"/>
            </a:pPr>
            <a:r>
              <a:rPr lang="en-US" sz="1900" dirty="0">
                <a:solidFill>
                  <a:schemeClr val="tx1"/>
                </a:solidFill>
              </a:rPr>
              <a:t>Cellular Phones</a:t>
            </a:r>
          </a:p>
          <a:p>
            <a:pPr marL="341313"/>
            <a:r>
              <a:rPr lang="en-US" sz="1900" b="0" dirty="0">
                <a:solidFill>
                  <a:schemeClr val="tx1"/>
                </a:solidFill>
              </a:rPr>
              <a:t>Units: 400 units to 1,100 MLCCs per device</a:t>
            </a:r>
          </a:p>
          <a:p>
            <a:pPr marL="341313"/>
            <a:r>
              <a:rPr lang="en-US" sz="1900" b="0" dirty="0">
                <a:solidFill>
                  <a:schemeClr val="tx1"/>
                </a:solidFill>
              </a:rPr>
              <a:t>Capacitance: 1,250μf to 3,450μf per device </a:t>
            </a:r>
          </a:p>
        </p:txBody>
      </p:sp>
    </p:spTree>
    <p:extLst>
      <p:ext uri="{BB962C8B-B14F-4D97-AF65-F5344CB8AC3E}">
        <p14:creationId xmlns:p14="http://schemas.microsoft.com/office/powerpoint/2010/main" val="3142488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42536" y="1175653"/>
            <a:ext cx="6930604" cy="815071"/>
          </a:xfrm>
        </p:spPr>
        <p:txBody>
          <a:bodyPr/>
          <a:lstStyle/>
          <a:p>
            <a:r>
              <a:rPr lang="en-US" dirty="0"/>
              <a:t>MLCC Capacity is Being Redirected to Smaller, More Economical Case Sizes</a:t>
            </a:r>
          </a:p>
        </p:txBody>
      </p:sp>
      <p:sp>
        <p:nvSpPr>
          <p:cNvPr id="4" name="Text Placeholder 3"/>
          <p:cNvSpPr>
            <a:spLocks noGrp="1"/>
          </p:cNvSpPr>
          <p:nvPr>
            <p:ph type="body" sz="quarter" idx="15"/>
          </p:nvPr>
        </p:nvSpPr>
        <p:spPr>
          <a:xfrm>
            <a:off x="8377415" y="2097221"/>
            <a:ext cx="2837756" cy="3763752"/>
          </a:xfrm>
        </p:spPr>
        <p:txBody>
          <a:bodyPr/>
          <a:lstStyle/>
          <a:p>
            <a:pPr>
              <a:lnSpc>
                <a:spcPct val="100000"/>
              </a:lnSpc>
            </a:pPr>
            <a:r>
              <a:rPr lang="en-US" sz="2000" dirty="0"/>
              <a:t>Volumetric efficiencies gained from the intentional downsizing of the market: </a:t>
            </a:r>
          </a:p>
          <a:p>
            <a:pPr marL="342900" indent="-342900">
              <a:lnSpc>
                <a:spcPct val="100000"/>
              </a:lnSpc>
              <a:buFont typeface="Arial" panose="020B0604020202020204" pitchFamily="34" charset="0"/>
              <a:buChar char="•"/>
            </a:pPr>
            <a:r>
              <a:rPr lang="en-US" sz="2000" dirty="0"/>
              <a:t>1206 to 0603 = 800% increase</a:t>
            </a:r>
          </a:p>
          <a:p>
            <a:pPr marL="342900" indent="-342900">
              <a:lnSpc>
                <a:spcPct val="100000"/>
              </a:lnSpc>
              <a:buFont typeface="Arial" panose="020B0604020202020204" pitchFamily="34" charset="0"/>
              <a:buChar char="•"/>
            </a:pPr>
            <a:r>
              <a:rPr lang="en-US" sz="2000" dirty="0">
                <a:solidFill>
                  <a:schemeClr val="tx1">
                    <a:lumMod val="50000"/>
                    <a:lumOff val="50000"/>
                  </a:schemeClr>
                </a:solidFill>
              </a:rPr>
              <a:t>1206 to 0402 = 3,200% increase</a:t>
            </a:r>
          </a:p>
          <a:p>
            <a:endParaRPr lang="en-US" dirty="0"/>
          </a:p>
        </p:txBody>
      </p:sp>
      <p:sp>
        <p:nvSpPr>
          <p:cNvPr id="5" name="Title 4"/>
          <p:cNvSpPr>
            <a:spLocks noGrp="1"/>
          </p:cNvSpPr>
          <p:nvPr>
            <p:ph type="ctrTitle"/>
          </p:nvPr>
        </p:nvSpPr>
        <p:spPr/>
        <p:txBody>
          <a:bodyPr>
            <a:noAutofit/>
          </a:bodyPr>
          <a:lstStyle/>
          <a:p>
            <a:r>
              <a:rPr lang="en-US" sz="2300" dirty="0"/>
              <a:t>Q3 2019 MLCC Market Update ~ Product Life Cycles</a:t>
            </a:r>
          </a:p>
        </p:txBody>
      </p:sp>
      <p:pic>
        <p:nvPicPr>
          <p:cNvPr id="7" name="Picture 6"/>
          <p:cNvPicPr>
            <a:picLocks noChangeAspect="1"/>
          </p:cNvPicPr>
          <p:nvPr/>
        </p:nvPicPr>
        <p:blipFill rotWithShape="1">
          <a:blip r:embed="rId2" cstate="print"/>
          <a:srcRect l="7515" t="10014" r="6639" b="5264"/>
          <a:stretch/>
        </p:blipFill>
        <p:spPr>
          <a:xfrm>
            <a:off x="1145525" y="2115484"/>
            <a:ext cx="6524625" cy="4019550"/>
          </a:xfrm>
          <a:prstGeom prst="rect">
            <a:avLst/>
          </a:prstGeom>
        </p:spPr>
      </p:pic>
    </p:spTree>
    <p:extLst>
      <p:ext uri="{BB962C8B-B14F-4D97-AF65-F5344CB8AC3E}">
        <p14:creationId xmlns:p14="http://schemas.microsoft.com/office/powerpoint/2010/main" val="1937440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chor="ctr"/>
          <a:lstStyle/>
          <a:p>
            <a:pPr algn="ctr"/>
            <a:r>
              <a:rPr lang="en-US" sz="4500" dirty="0"/>
              <a:t>Q3 2019 MLCC Market Update</a:t>
            </a:r>
          </a:p>
        </p:txBody>
      </p:sp>
      <p:sp>
        <p:nvSpPr>
          <p:cNvPr id="3" name="Text Placeholder 2"/>
          <p:cNvSpPr>
            <a:spLocks noGrp="1"/>
          </p:cNvSpPr>
          <p:nvPr>
            <p:ph type="body" sz="quarter" idx="12"/>
          </p:nvPr>
        </p:nvSpPr>
        <p:spPr/>
        <p:txBody>
          <a:bodyPr/>
          <a:lstStyle/>
          <a:p>
            <a:r>
              <a:rPr lang="en-US" dirty="0"/>
              <a:t>1</a:t>
            </a:r>
          </a:p>
          <a:p>
            <a:endParaRPr lang="en-US" dirty="0"/>
          </a:p>
        </p:txBody>
      </p:sp>
      <p:sp>
        <p:nvSpPr>
          <p:cNvPr id="4" name="Text Placeholder 3"/>
          <p:cNvSpPr>
            <a:spLocks noGrp="1"/>
          </p:cNvSpPr>
          <p:nvPr>
            <p:ph type="body" sz="quarter" idx="13"/>
          </p:nvPr>
        </p:nvSpPr>
        <p:spPr>
          <a:xfrm>
            <a:off x="4782469" y="2281940"/>
            <a:ext cx="552403" cy="627691"/>
          </a:xfrm>
        </p:spPr>
        <p:txBody>
          <a:bodyPr/>
          <a:lstStyle/>
          <a:p>
            <a:r>
              <a:rPr lang="en-US" dirty="0"/>
              <a:t>2</a:t>
            </a:r>
          </a:p>
        </p:txBody>
      </p:sp>
      <p:sp>
        <p:nvSpPr>
          <p:cNvPr id="5" name="Text Placeholder 4"/>
          <p:cNvSpPr>
            <a:spLocks noGrp="1"/>
          </p:cNvSpPr>
          <p:nvPr>
            <p:ph type="body" sz="quarter" idx="14"/>
          </p:nvPr>
        </p:nvSpPr>
        <p:spPr>
          <a:xfrm>
            <a:off x="4782471" y="3417541"/>
            <a:ext cx="552403" cy="627691"/>
          </a:xfrm>
        </p:spPr>
        <p:txBody>
          <a:bodyPr/>
          <a:lstStyle/>
          <a:p>
            <a:r>
              <a:rPr lang="en-US" dirty="0"/>
              <a:t>3</a:t>
            </a:r>
          </a:p>
        </p:txBody>
      </p:sp>
      <p:sp>
        <p:nvSpPr>
          <p:cNvPr id="6" name="Text Placeholder 5"/>
          <p:cNvSpPr>
            <a:spLocks noGrp="1"/>
          </p:cNvSpPr>
          <p:nvPr>
            <p:ph type="body" sz="quarter" idx="15"/>
          </p:nvPr>
        </p:nvSpPr>
        <p:spPr>
          <a:xfrm>
            <a:off x="5459238" y="1219721"/>
            <a:ext cx="6379836" cy="519797"/>
          </a:xfrm>
        </p:spPr>
        <p:txBody>
          <a:bodyPr anchor="ctr" anchorCtr="0"/>
          <a:lstStyle/>
          <a:p>
            <a:r>
              <a:rPr lang="en-US" sz="2000" b="1" dirty="0"/>
              <a:t>Constrained Market Causal Factors</a:t>
            </a:r>
          </a:p>
        </p:txBody>
      </p:sp>
      <p:sp>
        <p:nvSpPr>
          <p:cNvPr id="7" name="Text Placeholder 6"/>
          <p:cNvSpPr>
            <a:spLocks noGrp="1"/>
          </p:cNvSpPr>
          <p:nvPr>
            <p:ph type="body" sz="quarter" idx="16"/>
          </p:nvPr>
        </p:nvSpPr>
        <p:spPr>
          <a:xfrm>
            <a:off x="5459237" y="2326008"/>
            <a:ext cx="6379837" cy="509231"/>
          </a:xfrm>
        </p:spPr>
        <p:txBody>
          <a:bodyPr anchor="ctr" anchorCtr="0"/>
          <a:lstStyle/>
          <a:p>
            <a:r>
              <a:rPr lang="en-US" sz="2000" b="1" dirty="0">
                <a:solidFill>
                  <a:schemeClr val="tx2"/>
                </a:solidFill>
              </a:rPr>
              <a:t>Market Availability Trends</a:t>
            </a:r>
          </a:p>
        </p:txBody>
      </p:sp>
      <p:sp>
        <p:nvSpPr>
          <p:cNvPr id="8" name="Text Placeholder 7"/>
          <p:cNvSpPr>
            <a:spLocks noGrp="1"/>
          </p:cNvSpPr>
          <p:nvPr>
            <p:ph type="body" sz="quarter" idx="17"/>
          </p:nvPr>
        </p:nvSpPr>
        <p:spPr>
          <a:xfrm>
            <a:off x="5459238" y="3454579"/>
            <a:ext cx="6379838" cy="544547"/>
          </a:xfrm>
        </p:spPr>
        <p:txBody>
          <a:bodyPr anchor="ctr" anchorCtr="0"/>
          <a:lstStyle/>
          <a:p>
            <a:r>
              <a:rPr lang="en-US" sz="2000" b="1" dirty="0"/>
              <a:t>Vertical Market Consumption</a:t>
            </a:r>
          </a:p>
        </p:txBody>
      </p:sp>
      <p:sp>
        <p:nvSpPr>
          <p:cNvPr id="12" name="Text Placeholder 7"/>
          <p:cNvSpPr txBox="1">
            <a:spLocks/>
          </p:cNvSpPr>
          <p:nvPr/>
        </p:nvSpPr>
        <p:spPr>
          <a:xfrm>
            <a:off x="5459235" y="4594202"/>
            <a:ext cx="6379838" cy="506612"/>
          </a:xfrm>
          <a:prstGeom prst="rect">
            <a:avLst/>
          </a:prstGeom>
        </p:spPr>
        <p:txBody>
          <a:bodyPr anchor="ctr" anchorCtr="0"/>
          <a:lstStyle>
            <a:lvl1pPr indent="0">
              <a:lnSpc>
                <a:spcPct val="90000"/>
              </a:lnSpc>
              <a:spcBef>
                <a:spcPts val="1000"/>
              </a:spcBef>
              <a:buFontTx/>
              <a:buNone/>
              <a:defRPr sz="2000" i="0">
                <a:solidFill>
                  <a:schemeClr val="tx1">
                    <a:lumMod val="50000"/>
                    <a:lumOff val="50000"/>
                  </a:schemeClr>
                </a:solidFill>
                <a:latin typeface="Arial" panose="020B0604020202020204" pitchFamily="34" charset="0"/>
                <a:cs typeface="Arial" panose="020B0604020202020204" pitchFamily="34" charset="0"/>
              </a:defRPr>
            </a:lvl1pPr>
            <a:lvl2pPr indent="0">
              <a:lnSpc>
                <a:spcPct val="90000"/>
              </a:lnSpc>
              <a:spcBef>
                <a:spcPts val="500"/>
              </a:spcBef>
              <a:buFontTx/>
              <a:buNone/>
              <a:defRPr sz="2400"/>
            </a:lvl2pPr>
            <a:lvl3pPr indent="0">
              <a:lnSpc>
                <a:spcPct val="90000"/>
              </a:lnSpc>
              <a:spcBef>
                <a:spcPts val="500"/>
              </a:spcBef>
              <a:buFontTx/>
              <a:buNone/>
              <a:defRPr sz="2000"/>
            </a:lvl3pPr>
            <a:lvl4pPr indent="0">
              <a:lnSpc>
                <a:spcPct val="90000"/>
              </a:lnSpc>
              <a:spcBef>
                <a:spcPts val="500"/>
              </a:spcBef>
              <a:buFontTx/>
              <a:buNone/>
            </a:lvl4pPr>
            <a:lvl5pPr indent="0">
              <a:lnSpc>
                <a:spcPct val="90000"/>
              </a:lnSpc>
              <a:spcBef>
                <a:spcPts val="500"/>
              </a:spcBef>
              <a:buFontTx/>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t>Alternative Technology Options</a:t>
            </a:r>
          </a:p>
        </p:txBody>
      </p:sp>
      <p:sp>
        <p:nvSpPr>
          <p:cNvPr id="13" name="TextBox 12"/>
          <p:cNvSpPr txBox="1"/>
          <p:nvPr/>
        </p:nvSpPr>
        <p:spPr>
          <a:xfrm>
            <a:off x="4744322" y="4480987"/>
            <a:ext cx="590550" cy="701731"/>
          </a:xfrm>
          <a:prstGeom prst="rect">
            <a:avLst/>
          </a:prstGeom>
        </p:spPr>
        <p:txBody>
          <a:bodyPr/>
          <a:lstStyle>
            <a:lvl1pPr indent="0" algn="r">
              <a:lnSpc>
                <a:spcPct val="90000"/>
              </a:lnSpc>
              <a:spcBef>
                <a:spcPts val="1000"/>
              </a:spcBef>
              <a:buFontTx/>
              <a:buNone/>
              <a:defRPr sz="4400" b="1" i="1">
                <a:solidFill>
                  <a:schemeClr val="bg1">
                    <a:lumMod val="75000"/>
                  </a:schemeClr>
                </a:solidFill>
                <a:latin typeface="Arial" panose="020B0604020202020204" pitchFamily="34" charset="0"/>
                <a:cs typeface="Arial" panose="020B0604020202020204" pitchFamily="34" charset="0"/>
              </a:defRPr>
            </a:lvl1pPr>
            <a:lvl2pPr indent="0">
              <a:lnSpc>
                <a:spcPct val="90000"/>
              </a:lnSpc>
              <a:spcBef>
                <a:spcPts val="500"/>
              </a:spcBef>
              <a:buFontTx/>
              <a:buNone/>
              <a:defRPr sz="2400"/>
            </a:lvl2pPr>
            <a:lvl3pPr indent="0">
              <a:lnSpc>
                <a:spcPct val="90000"/>
              </a:lnSpc>
              <a:spcBef>
                <a:spcPts val="500"/>
              </a:spcBef>
              <a:buFontTx/>
              <a:buNone/>
              <a:defRPr sz="2000"/>
            </a:lvl3pPr>
            <a:lvl4pPr indent="0">
              <a:lnSpc>
                <a:spcPct val="90000"/>
              </a:lnSpc>
              <a:spcBef>
                <a:spcPts val="500"/>
              </a:spcBef>
              <a:buFontTx/>
              <a:buNone/>
            </a:lvl4pPr>
            <a:lvl5pPr indent="0">
              <a:lnSpc>
                <a:spcPct val="90000"/>
              </a:lnSpc>
              <a:spcBef>
                <a:spcPts val="500"/>
              </a:spcBef>
              <a:buFontTx/>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4</a:t>
            </a:r>
          </a:p>
        </p:txBody>
      </p:sp>
    </p:spTree>
    <p:extLst>
      <p:ext uri="{BB962C8B-B14F-4D97-AF65-F5344CB8AC3E}">
        <p14:creationId xmlns:p14="http://schemas.microsoft.com/office/powerpoint/2010/main" val="1697560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F67089-694B-497E-96FD-923A35936FFE}"/>
              </a:ext>
            </a:extLst>
          </p:cNvPr>
          <p:cNvSpPr>
            <a:spLocks noGrp="1"/>
          </p:cNvSpPr>
          <p:nvPr>
            <p:ph idx="1"/>
          </p:nvPr>
        </p:nvSpPr>
        <p:spPr>
          <a:xfrm>
            <a:off x="795539" y="1791083"/>
            <a:ext cx="10514145" cy="4525963"/>
          </a:xfrm>
        </p:spPr>
        <p:txBody>
          <a:bodyPr/>
          <a:lstStyle/>
          <a:p>
            <a:pPr marL="0" indent="0">
              <a:buNone/>
            </a:pPr>
            <a:r>
              <a:rPr lang="en-US" sz="2400" dirty="0">
                <a:latin typeface="Arial" panose="020B0604020202020204" pitchFamily="34" charset="0"/>
                <a:cs typeface="Arial" panose="020B0604020202020204" pitchFamily="34" charset="0"/>
              </a:rPr>
              <a:t>To outline potentially problematic areas within the world of MLCCs we must organize the market in categories based on capacitance value, case size and grade:</a:t>
            </a:r>
          </a:p>
          <a:p>
            <a:pPr marL="457200" lvl="1" indent="-457200"/>
            <a:r>
              <a:rPr lang="en-US" sz="2200" b="1" i="1" dirty="0">
                <a:latin typeface="Arial" panose="020B0604020202020204" pitchFamily="34" charset="0"/>
                <a:cs typeface="Arial" panose="020B0604020202020204" pitchFamily="34" charset="0"/>
              </a:rPr>
              <a:t>Capacitance value (CV) </a:t>
            </a:r>
            <a:r>
              <a:rPr lang="en-US" sz="2200" dirty="0">
                <a:latin typeface="Arial" panose="020B0604020202020204" pitchFamily="34" charset="0"/>
                <a:cs typeface="Arial" panose="020B0604020202020204" pitchFamily="34" charset="0"/>
              </a:rPr>
              <a:t>defined as low and high, low CV have a value of &lt;1μF, high CV are 1μF and greater</a:t>
            </a:r>
          </a:p>
          <a:p>
            <a:pPr marL="457200" lvl="1" indent="-457200"/>
            <a:r>
              <a:rPr lang="en-US" sz="2200" b="1" i="1" dirty="0">
                <a:latin typeface="Arial" panose="020B0604020202020204" pitchFamily="34" charset="0"/>
                <a:cs typeface="Arial" panose="020B0604020202020204" pitchFamily="34" charset="0"/>
              </a:rPr>
              <a:t>Case sizes</a:t>
            </a:r>
            <a:r>
              <a:rPr lang="en-US" sz="2200" dirty="0">
                <a:latin typeface="Arial" panose="020B0604020202020204" pitchFamily="34" charset="0"/>
                <a:cs typeface="Arial" panose="020B0604020202020204" pitchFamily="34" charset="0"/>
              </a:rPr>
              <a:t> range from 008004 to 6040, in North America the more prevalent case sizes are 0201 to 1210; small are case size 0402 and smaller, large case are 0603 and larger</a:t>
            </a:r>
          </a:p>
          <a:p>
            <a:pPr marL="457200" lvl="1" indent="-457200"/>
            <a:r>
              <a:rPr lang="en-US" sz="2200" b="1" i="1" dirty="0">
                <a:latin typeface="Arial" panose="020B0604020202020204" pitchFamily="34" charset="0"/>
                <a:cs typeface="Arial" panose="020B0604020202020204" pitchFamily="34" charset="0"/>
              </a:rPr>
              <a:t>Commercial vs. specialty </a:t>
            </a:r>
            <a:r>
              <a:rPr lang="en-US" sz="2200" dirty="0">
                <a:latin typeface="Arial" panose="020B0604020202020204" pitchFamily="34" charset="0"/>
                <a:cs typeface="Arial" panose="020B0604020202020204" pitchFamily="34" charset="0"/>
              </a:rPr>
              <a:t>are two</a:t>
            </a:r>
            <a:r>
              <a:rPr lang="en-US" sz="2200" i="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fundamental grades of MLCCs; commercial are standard components and specialty have automotive-rated and/or flexible terminations that resist cracking in applications in shock and vibration environments</a:t>
            </a:r>
          </a:p>
          <a:p>
            <a:endParaRPr lang="en-US"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63D120B8-0F4D-4D26-A204-5EEF7414919E}"/>
              </a:ext>
            </a:extLst>
          </p:cNvPr>
          <p:cNvSpPr txBox="1">
            <a:spLocks/>
          </p:cNvSpPr>
          <p:nvPr/>
        </p:nvSpPr>
        <p:spPr>
          <a:xfrm>
            <a:off x="178676" y="126398"/>
            <a:ext cx="7567448" cy="556774"/>
          </a:xfrm>
          <a:prstGeom prst="rect">
            <a:avLst/>
          </a:prstGeom>
        </p:spPr>
        <p:txBody>
          <a:bodyPr anchor="ctr">
            <a:normAutofit/>
          </a:bodyPr>
          <a:lstStyle>
            <a:lvl1pPr>
              <a:lnSpc>
                <a:spcPct val="90000"/>
              </a:lnSpc>
              <a:spcBef>
                <a:spcPct val="0"/>
              </a:spcBef>
              <a:buNone/>
              <a:defRPr sz="2800" b="1">
                <a:solidFill>
                  <a:schemeClr val="bg1"/>
                </a:solidFill>
                <a:latin typeface="+mj-lt"/>
                <a:ea typeface="+mj-ea"/>
                <a:cs typeface="+mj-cs"/>
              </a:defRPr>
            </a:lvl1pPr>
          </a:lstStyle>
          <a:p>
            <a:r>
              <a:rPr lang="en-US" dirty="0">
                <a:latin typeface="Arial" panose="020B0604020202020204" pitchFamily="34" charset="0"/>
                <a:cs typeface="Arial" panose="020B0604020202020204" pitchFamily="34" charset="0"/>
              </a:rPr>
              <a:t>Q3 2019 MLCC Market Update</a:t>
            </a:r>
          </a:p>
        </p:txBody>
      </p:sp>
      <p:sp>
        <p:nvSpPr>
          <p:cNvPr id="5" name="Title 1">
            <a:extLst>
              <a:ext uri="{FF2B5EF4-FFF2-40B4-BE49-F238E27FC236}">
                <a16:creationId xmlns:a16="http://schemas.microsoft.com/office/drawing/2014/main" id="{631B3C9F-0CE1-49B0-A75C-7AA5E0D1FC53}"/>
              </a:ext>
            </a:extLst>
          </p:cNvPr>
          <p:cNvSpPr txBox="1">
            <a:spLocks/>
          </p:cNvSpPr>
          <p:nvPr/>
        </p:nvSpPr>
        <p:spPr>
          <a:xfrm>
            <a:off x="71120" y="1179576"/>
            <a:ext cx="12120880" cy="6484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pPr algn="ctr"/>
            <a:r>
              <a:rPr lang="en-US" dirty="0">
                <a:solidFill>
                  <a:schemeClr val="tx2"/>
                </a:solidFill>
              </a:rPr>
              <a:t>Breaking Down the World of MLCCs to Identify Potential Supply Chain Issues</a:t>
            </a:r>
            <a:endParaRPr lang="en-US" b="0" dirty="0">
              <a:solidFill>
                <a:schemeClr val="tx2"/>
              </a:solidFill>
            </a:endParaRPr>
          </a:p>
        </p:txBody>
      </p:sp>
    </p:spTree>
    <p:extLst>
      <p:ext uri="{BB962C8B-B14F-4D97-AF65-F5344CB8AC3E}">
        <p14:creationId xmlns:p14="http://schemas.microsoft.com/office/powerpoint/2010/main" val="255140478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06E9E38-584A-4A73-B9DB-15BF6B19D9D7}"/>
              </a:ext>
            </a:extLst>
          </p:cNvPr>
          <p:cNvGraphicFramePr>
            <a:graphicFrameLocks noGrp="1"/>
          </p:cNvGraphicFramePr>
          <p:nvPr>
            <p:ph idx="1"/>
            <p:extLst>
              <p:ext uri="{D42A27DB-BD31-4B8C-83A1-F6EECF244321}">
                <p14:modId xmlns:p14="http://schemas.microsoft.com/office/powerpoint/2010/main" val="1339986496"/>
              </p:ext>
            </p:extLst>
          </p:nvPr>
        </p:nvGraphicFramePr>
        <p:xfrm>
          <a:off x="871587" y="2132338"/>
          <a:ext cx="10519946" cy="4446272"/>
        </p:xfrm>
        <a:graphic>
          <a:graphicData uri="http://schemas.openxmlformats.org/drawingml/2006/table">
            <a:tbl>
              <a:tblPr firstRow="1" bandRow="1">
                <a:tableStyleId>{5C22544A-7EE6-4342-B048-85BDC9FD1C3A}</a:tableStyleId>
              </a:tblPr>
              <a:tblGrid>
                <a:gridCol w="5585551">
                  <a:extLst>
                    <a:ext uri="{9D8B030D-6E8A-4147-A177-3AD203B41FA5}">
                      <a16:colId xmlns:a16="http://schemas.microsoft.com/office/drawing/2014/main" val="126364143"/>
                    </a:ext>
                  </a:extLst>
                </a:gridCol>
                <a:gridCol w="4934395">
                  <a:extLst>
                    <a:ext uri="{9D8B030D-6E8A-4147-A177-3AD203B41FA5}">
                      <a16:colId xmlns:a16="http://schemas.microsoft.com/office/drawing/2014/main" val="1112340712"/>
                    </a:ext>
                  </a:extLst>
                </a:gridCol>
              </a:tblGrid>
              <a:tr h="1111568">
                <a:tc>
                  <a:txBody>
                    <a:bodyPr/>
                    <a:lstStyle/>
                    <a:p>
                      <a:pPr algn="ctr"/>
                      <a:r>
                        <a:rPr lang="en-US" sz="2000" dirty="0">
                          <a:solidFill>
                            <a:schemeClr val="tx1"/>
                          </a:solidFill>
                        </a:rPr>
                        <a:t>Commercial Grade</a:t>
                      </a:r>
                    </a:p>
                    <a:p>
                      <a:pPr algn="ctr"/>
                      <a:r>
                        <a:rPr lang="en-US" sz="2000" dirty="0">
                          <a:solidFill>
                            <a:srgbClr val="00B050"/>
                          </a:solidFill>
                        </a:rPr>
                        <a:t>PRODUCT</a:t>
                      </a:r>
                      <a:r>
                        <a:rPr lang="en-US" sz="2000" baseline="0" dirty="0">
                          <a:solidFill>
                            <a:srgbClr val="00B050"/>
                          </a:solidFill>
                        </a:rPr>
                        <a:t> IS AVAILABLE</a:t>
                      </a:r>
                      <a:endParaRPr lang="en-US" sz="2000" dirty="0">
                        <a:solidFill>
                          <a:srgbClr val="00B050"/>
                        </a:solidFill>
                      </a:endParaRPr>
                    </a:p>
                    <a:p>
                      <a:pPr algn="ctr"/>
                      <a:r>
                        <a:rPr lang="en-US" sz="2000" dirty="0">
                          <a:solidFill>
                            <a:schemeClr val="tx1"/>
                          </a:solidFill>
                        </a:rPr>
                        <a:t>AVX • KEMET • Murata • Vishay • </a:t>
                      </a:r>
                      <a:r>
                        <a:rPr lang="en-US" sz="2000" dirty="0" err="1">
                          <a:solidFill>
                            <a:schemeClr val="tx1"/>
                          </a:solidFill>
                        </a:rPr>
                        <a:t>Yageo</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latin typeface="+mn-lt"/>
                        </a:rPr>
                        <a:t>Commercial Grade</a:t>
                      </a:r>
                    </a:p>
                    <a:p>
                      <a:pPr algn="ctr"/>
                      <a:r>
                        <a:rPr lang="en-US" sz="2000" b="1" baseline="0" dirty="0">
                          <a:solidFill>
                            <a:srgbClr val="FFC000"/>
                          </a:solidFill>
                        </a:rPr>
                        <a:t>AVAILABLE / VERIFY 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AVX • KEMET • Murata • TDK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8005528"/>
                  </a:ext>
                </a:extLst>
              </a:tr>
              <a:tr h="1111568">
                <a:tc>
                  <a:txBody>
                    <a:bodyPr/>
                    <a:lstStyle/>
                    <a:p>
                      <a:pPr algn="ctr"/>
                      <a:r>
                        <a:rPr lang="en-US" sz="2000" b="1" dirty="0">
                          <a:solidFill>
                            <a:schemeClr val="tx1"/>
                          </a:solidFill>
                        </a:rPr>
                        <a:t>Specialty</a:t>
                      </a:r>
                      <a:r>
                        <a:rPr lang="en-US" sz="2000" b="1" baseline="0" dirty="0">
                          <a:solidFill>
                            <a:schemeClr val="tx1"/>
                          </a:solidFill>
                        </a:rPr>
                        <a:t> </a:t>
                      </a:r>
                      <a:r>
                        <a:rPr lang="en-US" sz="2000" b="1" dirty="0">
                          <a:solidFill>
                            <a:schemeClr val="tx1"/>
                          </a:solidFill>
                        </a:rPr>
                        <a:t>Grade (Auto &amp; Flex)</a:t>
                      </a:r>
                    </a:p>
                    <a:p>
                      <a:pPr algn="ctr"/>
                      <a:r>
                        <a:rPr lang="en-US" sz="2000" b="1" baseline="0" dirty="0">
                          <a:solidFill>
                            <a:srgbClr val="FFC000"/>
                          </a:solidFill>
                        </a:rPr>
                        <a:t>AVAILABLE / VERIFY 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   AVX • KEMET • Murata • TDK •</a:t>
                      </a:r>
                      <a:r>
                        <a:rPr lang="en-US" sz="2000" b="1" baseline="0" dirty="0">
                          <a:solidFill>
                            <a:schemeClr val="tx1"/>
                          </a:solidFill>
                        </a:rPr>
                        <a:t> </a:t>
                      </a:r>
                      <a:r>
                        <a:rPr lang="en-US" sz="2000" b="1" dirty="0">
                          <a:solidFill>
                            <a:schemeClr val="tx1"/>
                          </a:solidFill>
                        </a:rPr>
                        <a:t>Vishay • </a:t>
                      </a:r>
                      <a:r>
                        <a:rPr lang="en-US" sz="2000" b="1" dirty="0" err="1">
                          <a:solidFill>
                            <a:schemeClr val="tx1"/>
                          </a:solidFill>
                        </a:rPr>
                        <a:t>Yageo</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Specialty Grade (Auto &amp; Flex)</a:t>
                      </a:r>
                    </a:p>
                    <a:p>
                      <a:pPr algn="ctr"/>
                      <a:r>
                        <a:rPr lang="en-US" sz="2000" b="1" baseline="0" dirty="0">
                          <a:solidFill>
                            <a:srgbClr val="FFC000"/>
                          </a:solidFill>
                        </a:rPr>
                        <a:t>AVAILABLE / VERIFY 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AVX • KEMET • Murata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3717333"/>
                  </a:ext>
                </a:extLst>
              </a:tr>
              <a:tr h="1111568">
                <a:tc>
                  <a:txBody>
                    <a:bodyPr/>
                    <a:lstStyle/>
                    <a:p>
                      <a:pPr algn="ctr"/>
                      <a:r>
                        <a:rPr lang="en-US" sz="2000" b="1" dirty="0">
                          <a:solidFill>
                            <a:schemeClr val="tx1"/>
                          </a:solidFill>
                        </a:rPr>
                        <a:t>Commercial Grade</a:t>
                      </a:r>
                    </a:p>
                    <a:p>
                      <a:pPr algn="ctr"/>
                      <a:r>
                        <a:rPr lang="en-US" sz="2000" b="1" baseline="0" dirty="0">
                          <a:solidFill>
                            <a:srgbClr val="FFC000"/>
                          </a:solidFill>
                        </a:rPr>
                        <a:t>AVAILABLE / VERIFY 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AVX • KEMET • Murata • Vishay • </a:t>
                      </a:r>
                      <a:r>
                        <a:rPr lang="en-US" sz="2000" b="1" dirty="0" err="1">
                          <a:solidFill>
                            <a:schemeClr val="tx1"/>
                          </a:solidFill>
                        </a:rPr>
                        <a:t>Yageo</a:t>
                      </a:r>
                      <a:endParaRPr lang="en-US" sz="2000" b="1"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latin typeface="+mn-lt"/>
                        </a:rPr>
                        <a:t>Commercial Grade</a:t>
                      </a:r>
                    </a:p>
                    <a:p>
                      <a:pPr algn="ctr"/>
                      <a:r>
                        <a:rPr lang="en-US" sz="2000" b="1" baseline="0" dirty="0">
                          <a:solidFill>
                            <a:srgbClr val="FFC000"/>
                          </a:solidFill>
                        </a:rPr>
                        <a:t>AVAILABLE / VERIFY 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AVX • KEMET • Murata • TDK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2265277"/>
                  </a:ext>
                </a:extLst>
              </a:tr>
              <a:tr h="1111568">
                <a:tc>
                  <a:txBody>
                    <a:bodyPr/>
                    <a:lstStyle/>
                    <a:p>
                      <a:pPr algn="ctr"/>
                      <a:r>
                        <a:rPr lang="en-US" sz="2000" b="1" dirty="0">
                          <a:solidFill>
                            <a:schemeClr val="tx1"/>
                          </a:solidFill>
                        </a:rPr>
                        <a:t>Specialty Grade (Auto &amp; Flex)</a:t>
                      </a:r>
                    </a:p>
                    <a:p>
                      <a:pPr algn="ctr"/>
                      <a:r>
                        <a:rPr lang="en-US" sz="2000" b="1" dirty="0">
                          <a:solidFill>
                            <a:srgbClr val="FF0000"/>
                          </a:solidFill>
                        </a:rPr>
                        <a:t>CONSTRAINED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AVX • KEMET • Murata • TDK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latin typeface="+mn-lt"/>
                        </a:rPr>
                        <a:t>Specialty Grade (Auto &amp; Flex)</a:t>
                      </a:r>
                    </a:p>
                    <a:p>
                      <a:pPr algn="ctr"/>
                      <a:r>
                        <a:rPr lang="en-US" sz="2000" b="1" dirty="0">
                          <a:solidFill>
                            <a:srgbClr val="FF0000"/>
                          </a:solidFill>
                          <a:latin typeface="+mn-lt"/>
                        </a:rPr>
                        <a:t>    CONSTRAINED TO VERY CONSTRAINED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AVX • KEMET • Murata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3953107"/>
                  </a:ext>
                </a:extLst>
              </a:tr>
            </a:tbl>
          </a:graphicData>
        </a:graphic>
      </p:graphicFrame>
      <p:sp>
        <p:nvSpPr>
          <p:cNvPr id="5" name="Title 1">
            <a:extLst>
              <a:ext uri="{FF2B5EF4-FFF2-40B4-BE49-F238E27FC236}">
                <a16:creationId xmlns:a16="http://schemas.microsoft.com/office/drawing/2014/main" id="{B1B38A38-0C45-463F-AEB8-39B8F5270688}"/>
              </a:ext>
            </a:extLst>
          </p:cNvPr>
          <p:cNvSpPr txBox="1">
            <a:spLocks/>
          </p:cNvSpPr>
          <p:nvPr/>
        </p:nvSpPr>
        <p:spPr>
          <a:xfrm>
            <a:off x="71120" y="1179576"/>
            <a:ext cx="12120880" cy="80897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pPr algn="ctr"/>
            <a:r>
              <a:rPr lang="en-US" sz="2800" dirty="0">
                <a:solidFill>
                  <a:schemeClr val="tx2"/>
                </a:solidFill>
              </a:rPr>
              <a:t>MLCC Availability by Case Size, CV Rating and Grade</a:t>
            </a:r>
          </a:p>
        </p:txBody>
      </p:sp>
      <p:sp>
        <p:nvSpPr>
          <p:cNvPr id="6" name="Title 1">
            <a:extLst>
              <a:ext uri="{FF2B5EF4-FFF2-40B4-BE49-F238E27FC236}">
                <a16:creationId xmlns:a16="http://schemas.microsoft.com/office/drawing/2014/main" id="{E1158C24-CFD0-49E9-90CF-04E4000A43F2}"/>
              </a:ext>
            </a:extLst>
          </p:cNvPr>
          <p:cNvSpPr txBox="1">
            <a:spLocks/>
          </p:cNvSpPr>
          <p:nvPr/>
        </p:nvSpPr>
        <p:spPr>
          <a:xfrm>
            <a:off x="178676" y="126398"/>
            <a:ext cx="7567448" cy="556774"/>
          </a:xfrm>
          <a:prstGeom prst="rect">
            <a:avLst/>
          </a:prstGeom>
        </p:spPr>
        <p:txBody>
          <a:bodyPr anchor="ctr">
            <a:normAutofit/>
          </a:bodyPr>
          <a:lstStyle>
            <a:defPPr>
              <a:defRPr lang="en-US"/>
            </a:defPPr>
            <a:lvl1pPr>
              <a:lnSpc>
                <a:spcPct val="90000"/>
              </a:lnSpc>
              <a:spcBef>
                <a:spcPct val="0"/>
              </a:spcBef>
              <a:buNone/>
              <a:defRPr sz="2800" b="1">
                <a:solidFill>
                  <a:schemeClr val="bg1"/>
                </a:solidFill>
                <a:latin typeface="+mj-lt"/>
                <a:ea typeface="+mj-ea"/>
                <a:cs typeface="+mj-cs"/>
              </a:defRPr>
            </a:lvl1pPr>
          </a:lstStyle>
          <a:p>
            <a:r>
              <a:rPr lang="en-US" dirty="0">
                <a:latin typeface="Arial" panose="020B0604020202020204" pitchFamily="34" charset="0"/>
                <a:cs typeface="Arial" panose="020B0604020202020204" pitchFamily="34" charset="0"/>
              </a:rPr>
              <a:t>Q3 2019 MLCC Market Update</a:t>
            </a:r>
          </a:p>
        </p:txBody>
      </p:sp>
      <p:sp>
        <p:nvSpPr>
          <p:cNvPr id="7" name="TextBox 6">
            <a:extLst>
              <a:ext uri="{FF2B5EF4-FFF2-40B4-BE49-F238E27FC236}">
                <a16:creationId xmlns:a16="http://schemas.microsoft.com/office/drawing/2014/main" id="{DBE54087-5EBC-4EBE-8A8A-D76F4C5551EC}"/>
              </a:ext>
            </a:extLst>
          </p:cNvPr>
          <p:cNvSpPr txBox="1"/>
          <p:nvPr/>
        </p:nvSpPr>
        <p:spPr>
          <a:xfrm>
            <a:off x="2464404" y="1662447"/>
            <a:ext cx="2056973"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LOW CV (&lt;1uF)</a:t>
            </a:r>
          </a:p>
        </p:txBody>
      </p:sp>
      <p:sp>
        <p:nvSpPr>
          <p:cNvPr id="8" name="TextBox 7">
            <a:extLst>
              <a:ext uri="{FF2B5EF4-FFF2-40B4-BE49-F238E27FC236}">
                <a16:creationId xmlns:a16="http://schemas.microsoft.com/office/drawing/2014/main" id="{0EB35968-0413-4A32-AE04-41E7FA149796}"/>
              </a:ext>
            </a:extLst>
          </p:cNvPr>
          <p:cNvSpPr txBox="1"/>
          <p:nvPr/>
        </p:nvSpPr>
        <p:spPr>
          <a:xfrm>
            <a:off x="7642925" y="1620013"/>
            <a:ext cx="2185214"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HIGH CV (&gt;1uF)</a:t>
            </a:r>
            <a:endParaRPr lang="en-US" sz="24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910C21A-518A-4FBB-BB7E-8B387024D420}"/>
              </a:ext>
            </a:extLst>
          </p:cNvPr>
          <p:cNvSpPr txBox="1"/>
          <p:nvPr/>
        </p:nvSpPr>
        <p:spPr>
          <a:xfrm rot="16200000">
            <a:off x="104371" y="3051682"/>
            <a:ext cx="1969308" cy="461665"/>
          </a:xfrm>
          <a:prstGeom prst="rect">
            <a:avLst/>
          </a:prstGeom>
          <a:noFill/>
        </p:spPr>
        <p:txBody>
          <a:bodyPr wrap="square" rtlCol="0">
            <a:spAutoFit/>
          </a:bodyPr>
          <a:lstStyle/>
          <a:p>
            <a:r>
              <a:rPr lang="en-US" sz="2400" b="1" dirty="0"/>
              <a:t>01005 -- 0402</a:t>
            </a:r>
          </a:p>
        </p:txBody>
      </p:sp>
      <p:sp>
        <p:nvSpPr>
          <p:cNvPr id="10" name="TextBox 9">
            <a:extLst>
              <a:ext uri="{FF2B5EF4-FFF2-40B4-BE49-F238E27FC236}">
                <a16:creationId xmlns:a16="http://schemas.microsoft.com/office/drawing/2014/main" id="{369CF47F-E11A-4014-B2E8-A4AA28A5E78F}"/>
              </a:ext>
            </a:extLst>
          </p:cNvPr>
          <p:cNvSpPr txBox="1"/>
          <p:nvPr/>
        </p:nvSpPr>
        <p:spPr>
          <a:xfrm rot="16200000">
            <a:off x="255845" y="5266801"/>
            <a:ext cx="1686680" cy="461665"/>
          </a:xfrm>
          <a:prstGeom prst="rect">
            <a:avLst/>
          </a:prstGeom>
          <a:noFill/>
        </p:spPr>
        <p:txBody>
          <a:bodyPr wrap="none" rtlCol="0">
            <a:spAutoFit/>
          </a:bodyPr>
          <a:lstStyle/>
          <a:p>
            <a:r>
              <a:rPr lang="en-US" sz="2400" b="1" dirty="0"/>
              <a:t>0603 --1210</a:t>
            </a:r>
          </a:p>
        </p:txBody>
      </p:sp>
      <p:sp>
        <p:nvSpPr>
          <p:cNvPr id="11" name="TextBox 10">
            <a:extLst>
              <a:ext uri="{FF2B5EF4-FFF2-40B4-BE49-F238E27FC236}">
                <a16:creationId xmlns:a16="http://schemas.microsoft.com/office/drawing/2014/main" id="{DA7D111E-C3E6-43D9-AAF2-D3346E0BE208}"/>
              </a:ext>
            </a:extLst>
          </p:cNvPr>
          <p:cNvSpPr txBox="1"/>
          <p:nvPr/>
        </p:nvSpPr>
        <p:spPr>
          <a:xfrm rot="16200000">
            <a:off x="5834136" y="5264324"/>
            <a:ext cx="1686680" cy="461665"/>
          </a:xfrm>
          <a:prstGeom prst="rect">
            <a:avLst/>
          </a:prstGeom>
          <a:noFill/>
        </p:spPr>
        <p:txBody>
          <a:bodyPr wrap="none" rtlCol="0">
            <a:spAutoFit/>
          </a:bodyPr>
          <a:lstStyle/>
          <a:p>
            <a:r>
              <a:rPr lang="en-US" sz="2400" b="1" dirty="0"/>
              <a:t>0603 --1210</a:t>
            </a:r>
          </a:p>
        </p:txBody>
      </p:sp>
      <p:sp>
        <p:nvSpPr>
          <p:cNvPr id="12" name="TextBox 11">
            <a:extLst>
              <a:ext uri="{FF2B5EF4-FFF2-40B4-BE49-F238E27FC236}">
                <a16:creationId xmlns:a16="http://schemas.microsoft.com/office/drawing/2014/main" id="{D1E55B57-EF4C-4B87-B2C7-622FA72A60AE}"/>
              </a:ext>
            </a:extLst>
          </p:cNvPr>
          <p:cNvSpPr txBox="1"/>
          <p:nvPr/>
        </p:nvSpPr>
        <p:spPr>
          <a:xfrm rot="16200000">
            <a:off x="5836037" y="2975293"/>
            <a:ext cx="1686680" cy="461665"/>
          </a:xfrm>
          <a:prstGeom prst="rect">
            <a:avLst/>
          </a:prstGeom>
          <a:noFill/>
        </p:spPr>
        <p:txBody>
          <a:bodyPr wrap="none" rtlCol="0">
            <a:spAutoFit/>
          </a:bodyPr>
          <a:lstStyle/>
          <a:p>
            <a:r>
              <a:rPr lang="en-US" sz="2400" b="1" dirty="0"/>
              <a:t>0201-- 0402</a:t>
            </a:r>
          </a:p>
        </p:txBody>
      </p:sp>
    </p:spTree>
    <p:extLst>
      <p:ext uri="{BB962C8B-B14F-4D97-AF65-F5344CB8AC3E}">
        <p14:creationId xmlns:p14="http://schemas.microsoft.com/office/powerpoint/2010/main" val="88631512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42DF474-D6DC-46F7-B30A-AE5135E7C312}"/>
              </a:ext>
            </a:extLst>
          </p:cNvPr>
          <p:cNvSpPr txBox="1">
            <a:spLocks/>
          </p:cNvSpPr>
          <p:nvPr/>
        </p:nvSpPr>
        <p:spPr>
          <a:xfrm>
            <a:off x="240636" y="1179576"/>
            <a:ext cx="6003758" cy="10202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pPr marL="396875" lvl="1" indent="-396875">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0201 and Smaller Case Size MLCCs are Growing at 22.3% CAGR</a:t>
            </a:r>
            <a:endParaRPr lang="en-US" dirty="0">
              <a:solidFill>
                <a:schemeClr val="tx2"/>
              </a:solidFill>
            </a:endParaRPr>
          </a:p>
        </p:txBody>
      </p:sp>
      <p:pic>
        <p:nvPicPr>
          <p:cNvPr id="9" name="Picture 5"/>
          <p:cNvPicPr>
            <a:picLocks noChangeAspect="1" noChangeArrowheads="1"/>
          </p:cNvPicPr>
          <p:nvPr/>
        </p:nvPicPr>
        <p:blipFill>
          <a:blip r:embed="rId3" cstate="print"/>
          <a:srcRect/>
          <a:stretch>
            <a:fillRect/>
          </a:stretch>
        </p:blipFill>
        <p:spPr bwMode="auto">
          <a:xfrm>
            <a:off x="140305" y="2783240"/>
            <a:ext cx="5993570" cy="3393357"/>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6258270" y="2783239"/>
            <a:ext cx="5885316" cy="3419401"/>
          </a:xfrm>
          <a:prstGeom prst="rect">
            <a:avLst/>
          </a:prstGeom>
          <a:noFill/>
          <a:ln w="9525">
            <a:noFill/>
            <a:miter lim="800000"/>
            <a:headEnd/>
            <a:tailEnd/>
          </a:ln>
        </p:spPr>
      </p:pic>
      <p:sp>
        <p:nvSpPr>
          <p:cNvPr id="12" name="TextBox 11"/>
          <p:cNvSpPr txBox="1"/>
          <p:nvPr/>
        </p:nvSpPr>
        <p:spPr>
          <a:xfrm>
            <a:off x="926034" y="2273448"/>
            <a:ext cx="3670030"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Automotive Grade </a:t>
            </a:r>
          </a:p>
          <a:p>
            <a:r>
              <a:rPr lang="en-US" sz="2000" dirty="0">
                <a:latin typeface="Arial" panose="020B0604020202020204" pitchFamily="34" charset="0"/>
                <a:cs typeface="Arial" panose="020B0604020202020204" pitchFamily="34" charset="0"/>
              </a:rPr>
              <a:t>MLCC Case Size Life Cycles</a:t>
            </a:r>
          </a:p>
        </p:txBody>
      </p:sp>
      <p:sp>
        <p:nvSpPr>
          <p:cNvPr id="15" name="Title 1">
            <a:extLst>
              <a:ext uri="{FF2B5EF4-FFF2-40B4-BE49-F238E27FC236}">
                <a16:creationId xmlns:a16="http://schemas.microsoft.com/office/drawing/2014/main" id="{D3E3C3DD-02F1-448F-BB80-9C2F415F93E2}"/>
              </a:ext>
            </a:extLst>
          </p:cNvPr>
          <p:cNvSpPr>
            <a:spLocks noGrp="1"/>
          </p:cNvSpPr>
          <p:nvPr>
            <p:ph type="title"/>
          </p:nvPr>
        </p:nvSpPr>
        <p:spPr>
          <a:xfrm>
            <a:off x="182880" y="128016"/>
            <a:ext cx="5606145" cy="487362"/>
          </a:xfrm>
        </p:spPr>
        <p:txBody>
          <a:bodyPr anchor="ctr">
            <a:normAutofit/>
          </a:bodyPr>
          <a:lstStyle/>
          <a:p>
            <a:r>
              <a:rPr lang="en-US" dirty="0">
                <a:solidFill>
                  <a:schemeClr val="bg1"/>
                </a:solidFill>
                <a:latin typeface="Arial" panose="020B0604020202020204" pitchFamily="34" charset="0"/>
                <a:cs typeface="Arial" panose="020B0604020202020204" pitchFamily="34" charset="0"/>
              </a:rPr>
              <a:t>Q3 2019 MLCC Market Update</a:t>
            </a:r>
          </a:p>
        </p:txBody>
      </p:sp>
      <p:sp>
        <p:nvSpPr>
          <p:cNvPr id="19" name="TextBox 18">
            <a:extLst>
              <a:ext uri="{FF2B5EF4-FFF2-40B4-BE49-F238E27FC236}">
                <a16:creationId xmlns:a16="http://schemas.microsoft.com/office/drawing/2014/main" id="{CD814488-6B3F-4776-8F77-85D182BC1E87}"/>
              </a:ext>
            </a:extLst>
          </p:cNvPr>
          <p:cNvSpPr txBox="1"/>
          <p:nvPr/>
        </p:nvSpPr>
        <p:spPr>
          <a:xfrm>
            <a:off x="7113184" y="2273448"/>
            <a:ext cx="4801792"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Commercial Grade</a:t>
            </a:r>
          </a:p>
          <a:p>
            <a:r>
              <a:rPr lang="en-US" sz="2000" dirty="0">
                <a:latin typeface="Arial" panose="020B0604020202020204" pitchFamily="34" charset="0"/>
                <a:cs typeface="Arial" panose="020B0604020202020204" pitchFamily="34" charset="0"/>
              </a:rPr>
              <a:t>MLCC Case Size Life Cycles</a:t>
            </a:r>
          </a:p>
        </p:txBody>
      </p:sp>
      <p:sp>
        <p:nvSpPr>
          <p:cNvPr id="20" name="Title 1">
            <a:extLst>
              <a:ext uri="{FF2B5EF4-FFF2-40B4-BE49-F238E27FC236}">
                <a16:creationId xmlns:a16="http://schemas.microsoft.com/office/drawing/2014/main" id="{79864E85-B116-4B51-AA21-D8282ED282FC}"/>
              </a:ext>
            </a:extLst>
          </p:cNvPr>
          <p:cNvSpPr txBox="1">
            <a:spLocks/>
          </p:cNvSpPr>
          <p:nvPr/>
        </p:nvSpPr>
        <p:spPr>
          <a:xfrm>
            <a:off x="6302313" y="1179576"/>
            <a:ext cx="5500668" cy="10818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pPr marL="396875" lvl="1" indent="-396875">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More than 2X the Growth Rate of Larger Case Sizes</a:t>
            </a:r>
            <a:endParaRPr lang="en-US" b="0" dirty="0">
              <a:solidFill>
                <a:schemeClr val="tx2"/>
              </a:solidFill>
            </a:endParaRPr>
          </a:p>
        </p:txBody>
      </p:sp>
    </p:spTree>
    <p:extLst>
      <p:ext uri="{BB962C8B-B14F-4D97-AF65-F5344CB8AC3E}">
        <p14:creationId xmlns:p14="http://schemas.microsoft.com/office/powerpoint/2010/main" val="6997078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Office Theme">
  <a:themeElements>
    <a:clrScheme name="TTI Corporate">
      <a:dk1>
        <a:srgbClr val="000000"/>
      </a:dk1>
      <a:lt1>
        <a:srgbClr val="FFFFFF"/>
      </a:lt1>
      <a:dk2>
        <a:srgbClr val="44546A"/>
      </a:dk2>
      <a:lt2>
        <a:srgbClr val="E7E6E6"/>
      </a:lt2>
      <a:accent1>
        <a:srgbClr val="032545"/>
      </a:accent1>
      <a:accent2>
        <a:srgbClr val="5894A5"/>
      </a:accent2>
      <a:accent3>
        <a:srgbClr val="0C3C4D"/>
      </a:accent3>
      <a:accent4>
        <a:srgbClr val="2D3C3B"/>
      </a:accent4>
      <a:accent5>
        <a:srgbClr val="6E282D"/>
      </a:accent5>
      <a:accent6>
        <a:srgbClr val="502748"/>
      </a:accent6>
      <a:hlink>
        <a:srgbClr val="0563C1"/>
      </a:hlink>
      <a:folHlink>
        <a:srgbClr val="5894A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TI Corporate">
      <a:dk1>
        <a:srgbClr val="000000"/>
      </a:dk1>
      <a:lt1>
        <a:srgbClr val="FFFFFF"/>
      </a:lt1>
      <a:dk2>
        <a:srgbClr val="44546A"/>
      </a:dk2>
      <a:lt2>
        <a:srgbClr val="E7E6E6"/>
      </a:lt2>
      <a:accent1>
        <a:srgbClr val="032545"/>
      </a:accent1>
      <a:accent2>
        <a:srgbClr val="5894A5"/>
      </a:accent2>
      <a:accent3>
        <a:srgbClr val="0C3C4D"/>
      </a:accent3>
      <a:accent4>
        <a:srgbClr val="2D3C3B"/>
      </a:accent4>
      <a:accent5>
        <a:srgbClr val="6E282D"/>
      </a:accent5>
      <a:accent6>
        <a:srgbClr val="502748"/>
      </a:accent6>
      <a:hlink>
        <a:srgbClr val="0563C1"/>
      </a:hlink>
      <a:folHlink>
        <a:srgbClr val="5894A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TTI Corporate">
      <a:dk1>
        <a:srgbClr val="000000"/>
      </a:dk1>
      <a:lt1>
        <a:srgbClr val="FFFFFF"/>
      </a:lt1>
      <a:dk2>
        <a:srgbClr val="44546A"/>
      </a:dk2>
      <a:lt2>
        <a:srgbClr val="E7E6E6"/>
      </a:lt2>
      <a:accent1>
        <a:srgbClr val="032545"/>
      </a:accent1>
      <a:accent2>
        <a:srgbClr val="5894A5"/>
      </a:accent2>
      <a:accent3>
        <a:srgbClr val="0C3C4D"/>
      </a:accent3>
      <a:accent4>
        <a:srgbClr val="2D3C3B"/>
      </a:accent4>
      <a:accent5>
        <a:srgbClr val="6E282D"/>
      </a:accent5>
      <a:accent6>
        <a:srgbClr val="502748"/>
      </a:accent6>
      <a:hlink>
        <a:srgbClr val="0563C1"/>
      </a:hlink>
      <a:folHlink>
        <a:srgbClr val="5894A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ABED5F66-5B62-40A1-9124-98229E69B8CB}" vid="{48853B77-96DA-41A1-BF93-61EA04EE3FE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TotalTime>
  <Words>1140</Words>
  <Application>Microsoft Office PowerPoint</Application>
  <PresentationFormat>Widescreen</PresentationFormat>
  <Paragraphs>214</Paragraphs>
  <Slides>19</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19</vt:i4>
      </vt:variant>
    </vt:vector>
  </HeadingPairs>
  <TitlesOfParts>
    <vt:vector size="28" baseType="lpstr">
      <vt:lpstr>Arial</vt:lpstr>
      <vt:lpstr>Calibri</vt:lpstr>
      <vt:lpstr>Calibri Light</vt:lpstr>
      <vt:lpstr>Courier New</vt:lpstr>
      <vt:lpstr>Wingdings</vt:lpstr>
      <vt:lpstr>2_Office Theme</vt:lpstr>
      <vt:lpstr>1_Office Theme</vt:lpstr>
      <vt:lpstr>Custom Design</vt:lpstr>
      <vt:lpstr>1_Theme1</vt:lpstr>
      <vt:lpstr>PowerPoint Presentation</vt:lpstr>
      <vt:lpstr>PowerPoint Presentation</vt:lpstr>
      <vt:lpstr>Q3 2019 MLCC Market Update</vt:lpstr>
      <vt:lpstr>Q3 2019 MLCC Market Update</vt:lpstr>
      <vt:lpstr>Q3 2019 MLCC Market Update ~ Product Life Cycles</vt:lpstr>
      <vt:lpstr>PowerPoint Presentation</vt:lpstr>
      <vt:lpstr>PowerPoint Presentation</vt:lpstr>
      <vt:lpstr>PowerPoint Presentation</vt:lpstr>
      <vt:lpstr>Q3 2019 MLCC Market Update</vt:lpstr>
      <vt:lpstr>Q3 2019 MLCC Market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 Jeff</dc:creator>
  <cp:lastModifiedBy>Renfrow, Paula</cp:lastModifiedBy>
  <cp:revision>143</cp:revision>
  <dcterms:created xsi:type="dcterms:W3CDTF">2019-08-04T00:14:02Z</dcterms:created>
  <dcterms:modified xsi:type="dcterms:W3CDTF">2019-08-09T21:27:07Z</dcterms:modified>
</cp:coreProperties>
</file>